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84" r:id="rId4"/>
    <p:sldId id="285" r:id="rId5"/>
    <p:sldId id="302" r:id="rId6"/>
    <p:sldId id="307" r:id="rId7"/>
    <p:sldId id="289" r:id="rId8"/>
    <p:sldId id="286" r:id="rId9"/>
    <p:sldId id="303" r:id="rId10"/>
    <p:sldId id="304" r:id="rId11"/>
    <p:sldId id="292" r:id="rId12"/>
    <p:sldId id="293" r:id="rId13"/>
    <p:sldId id="294" r:id="rId14"/>
    <p:sldId id="300" r:id="rId15"/>
    <p:sldId id="301" r:id="rId16"/>
    <p:sldId id="296" r:id="rId17"/>
    <p:sldId id="297" r:id="rId18"/>
    <p:sldId id="290" r:id="rId19"/>
    <p:sldId id="306" r:id="rId20"/>
    <p:sldId id="298" r:id="rId21"/>
    <p:sldId id="305" r:id="rId22"/>
    <p:sldId id="287" r:id="rId23"/>
    <p:sldId id="299" r:id="rId24"/>
    <p:sldId id="288" r:id="rId25"/>
    <p:sldId id="291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1ABDF3-FB04-4494-9569-C830A63C62E8}" v="11" dt="2021-10-06T19:42:29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8529" autoAdjust="0"/>
  </p:normalViewPr>
  <p:slideViewPr>
    <p:cSldViewPr snapToGrid="0">
      <p:cViewPr>
        <p:scale>
          <a:sx n="75" d="100"/>
          <a:sy n="75" d="100"/>
        </p:scale>
        <p:origin x="-4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sch, Ken" userId="c817bdc8-e645-4706-aead-647d113409fc" providerId="ADAL" clId="{731ABDF3-FB04-4494-9569-C830A63C62E8}"/>
    <pc:docChg chg="undo custSel modSld">
      <pc:chgData name="Rausch, Ken" userId="c817bdc8-e645-4706-aead-647d113409fc" providerId="ADAL" clId="{731ABDF3-FB04-4494-9569-C830A63C62E8}" dt="2021-10-06T19:42:29.315" v="213"/>
      <pc:docMkLst>
        <pc:docMk/>
      </pc:docMkLst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2217907658" sldId="257"/>
        </pc:sldMkLst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" creationId="{00000000-0000-0000-0000-00000000000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3" creationId="{00000000-0000-0000-0000-000000000000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3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217907658" sldId="257"/>
            <ac:spMk id="27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217907658" sldId="257"/>
            <ac:cxnSpMk id="25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38:05.294" v="33" actId="207"/>
        <pc:sldMkLst>
          <pc:docMk/>
          <pc:sldMk cId="3203393529" sldId="258"/>
        </pc:sldMkLst>
        <pc:spChg chg="mod">
          <ac:chgData name="Rausch, Ken" userId="c817bdc8-e645-4706-aead-647d113409fc" providerId="ADAL" clId="{731ABDF3-FB04-4494-9569-C830A63C62E8}" dt="2021-10-06T19:38:05.294" v="33" actId="207"/>
          <ac:spMkLst>
            <pc:docMk/>
            <pc:sldMk cId="3203393529" sldId="258"/>
            <ac:spMk id="2" creationId="{00000000-0000-0000-0000-000000000000}"/>
          </ac:spMkLst>
        </pc:spChg>
        <pc:graphicFrameChg chg="mod">
          <ac:chgData name="Rausch, Ken" userId="c817bdc8-e645-4706-aead-647d113409fc" providerId="ADAL" clId="{731ABDF3-FB04-4494-9569-C830A63C62E8}" dt="2021-10-06T19:37:00.834" v="2" actId="207"/>
          <ac:graphicFrameMkLst>
            <pc:docMk/>
            <pc:sldMk cId="3203393529" sldId="258"/>
            <ac:graphicFrameMk id="5" creationId="{EBEE701C-1CA8-4DA4-BCDD-BED11DEA70A0}"/>
          </ac:graphicFrameMkLst>
        </pc:graphicFrameChg>
      </pc:sldChg>
      <pc:sldChg chg="addSp delSp delDesignElem">
        <pc:chgData name="Rausch, Ken" userId="c817bdc8-e645-4706-aead-647d113409fc" providerId="ADAL" clId="{731ABDF3-FB04-4494-9569-C830A63C62E8}" dt="2021-10-06T19:42:29.315" v="213"/>
        <pc:sldMkLst>
          <pc:docMk/>
          <pc:sldMk cId="1774270130" sldId="284"/>
        </pc:sldMkLst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0" creationId="{79CBD3C9-4E66-426D-948E-7CF4778107E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2" creationId="{DDB95FCF-AD96-482F-9FB8-CD95725E6EFF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6" creationId="{6C26C0AB-632B-4701-A5A6-052B75B7F65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18" creationId="{122A2853-A55A-47F7-902F-6DE7185D8DA6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774270130" sldId="284"/>
            <ac:spMk id="22" creationId="{F4F11129-8A77-4850-9BAB-FDA0CF4F3B66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774270130" sldId="284"/>
            <ac:cxnSpMk id="14" creationId="{64EEEC00-AD80-4734-BEE6-04CBDEC830C9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774270130" sldId="284"/>
            <ac:cxnSpMk id="20" creationId="{4A0A3D00-134B-401B-BED1-39F1B734C951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344235110" sldId="285"/>
        </pc:sldMkLst>
        <pc:spChg chg="mod">
          <ac:chgData name="Rausch, Ken" userId="c817bdc8-e645-4706-aead-647d113409fc" providerId="ADAL" clId="{731ABDF3-FB04-4494-9569-C830A63C62E8}" dt="2021-10-06T19:37:57.895" v="32" actId="1035"/>
          <ac:spMkLst>
            <pc:docMk/>
            <pc:sldMk cId="2344235110" sldId="285"/>
            <ac:spMk id="4" creationId="{80E2D223-FC0F-4366-90B2-EFD475F25132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5" creationId="{6B98A507-29EF-4114-9438-C5149B5ED5DE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6" creationId="{C368B71D-71A1-4290-AD54-C1DEA09BCBA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7" creationId="{F7F7BE72-989B-4625-A849-B95A525848D5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44235110" sldId="285"/>
            <ac:spMk id="8" creationId="{F91202D8-AC01-4240-8C36-BE49B16579B3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1275173627" sldId="286"/>
        </pc:sldMkLst>
        <pc:spChg chg="mod">
          <ac:chgData name="Rausch, Ken" userId="c817bdc8-e645-4706-aead-647d113409fc" providerId="ADAL" clId="{731ABDF3-FB04-4494-9569-C830A63C62E8}" dt="2021-10-06T19:38:30.649" v="56" actId="207"/>
          <ac:spMkLst>
            <pc:docMk/>
            <pc:sldMk cId="1275173627" sldId="286"/>
            <ac:spMk id="7" creationId="{5E6F8B75-8751-45FC-8EB2-E89AE6F70A08}"/>
          </ac:spMkLst>
        </pc:spChg>
        <pc:spChg chg="mod">
          <ac:chgData name="Rausch, Ken" userId="c817bdc8-e645-4706-aead-647d113409fc" providerId="ADAL" clId="{731ABDF3-FB04-4494-9569-C830A63C62E8}" dt="2021-10-06T19:38:36.854" v="57" actId="207"/>
          <ac:spMkLst>
            <pc:docMk/>
            <pc:sldMk cId="1275173627" sldId="286"/>
            <ac:spMk id="9" creationId="{2F9BBCDC-AD01-4B94-A91D-AA87A9B45B60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14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16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20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1275173627" sldId="286"/>
            <ac:spMk id="24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275173627" sldId="286"/>
            <ac:cxnSpMk id="18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1275173627" sldId="286"/>
            <ac:cxnSpMk id="22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370217624" sldId="287"/>
        </pc:sldMkLst>
        <pc:spChg chg="mod">
          <ac:chgData name="Rausch, Ken" userId="c817bdc8-e645-4706-aead-647d113409fc" providerId="ADAL" clId="{731ABDF3-FB04-4494-9569-C830A63C62E8}" dt="2021-10-06T19:38:49.532" v="71" actId="1035"/>
          <ac:spMkLst>
            <pc:docMk/>
            <pc:sldMk cId="2370217624" sldId="287"/>
            <ac:spMk id="2" creationId="{B796B93D-0256-4AA7-AF53-A6AC2B647BE7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370217624" sldId="287"/>
            <ac:spMk id="3" creationId="{B8013CDE-B42E-4F51-BD68-D8BAC36500EB}"/>
          </ac:spMkLst>
        </pc:sp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73140162" sldId="288"/>
        </pc:sldMkLst>
        <pc:spChg chg="mod">
          <ac:chgData name="Rausch, Ken" userId="c817bdc8-e645-4706-aead-647d113409fc" providerId="ADAL" clId="{731ABDF3-FB04-4494-9569-C830A63C62E8}" dt="2021-10-06T19:39:04.595" v="86" actId="1035"/>
          <ac:spMkLst>
            <pc:docMk/>
            <pc:sldMk cId="273140162" sldId="288"/>
            <ac:spMk id="2" creationId="{B796B93D-0256-4AA7-AF53-A6AC2B647BE7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73140162" sldId="288"/>
            <ac:spMk id="3" creationId="{B8013CDE-B42E-4F51-BD68-D8BAC36500EB}"/>
          </ac:spMkLst>
        </pc:sp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02772626" sldId="289"/>
        </pc:sldMkLst>
        <pc:spChg chg="mod">
          <ac:chgData name="Rausch, Ken" userId="c817bdc8-e645-4706-aead-647d113409fc" providerId="ADAL" clId="{731ABDF3-FB04-4494-9569-C830A63C62E8}" dt="2021-10-06T19:38:16.467" v="54" actId="1035"/>
          <ac:spMkLst>
            <pc:docMk/>
            <pc:sldMk cId="202772626" sldId="289"/>
            <ac:spMk id="7" creationId="{F467FB89-2E60-4D30-AFDB-124CB9788170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02772626" sldId="289"/>
            <ac:spMk id="8" creationId="{FB248D61-8CFE-4B42-B4F1-8F7973DB4DC2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2313288760" sldId="290"/>
        </pc:sldMkLst>
        <pc:spChg chg="mod">
          <ac:chgData name="Rausch, Ken" userId="c817bdc8-e645-4706-aead-647d113409fc" providerId="ADAL" clId="{731ABDF3-FB04-4494-9569-C830A63C62E8}" dt="2021-10-06T19:40:24.380" v="167" actId="207"/>
          <ac:spMkLst>
            <pc:docMk/>
            <pc:sldMk cId="2313288760" sldId="290"/>
            <ac:spMk id="2" creationId="{50ED0F63-4421-4EAE-926D-CCA20464F47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9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1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5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2313288760" sldId="290"/>
            <ac:spMk id="19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313288760" sldId="290"/>
            <ac:cxnSpMk id="13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2313288760" sldId="290"/>
            <ac:cxnSpMk id="17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84268449" sldId="291"/>
        </pc:sldMkLst>
        <pc:spChg chg="mod">
          <ac:chgData name="Rausch, Ken" userId="c817bdc8-e645-4706-aead-647d113409fc" providerId="ADAL" clId="{731ABDF3-FB04-4494-9569-C830A63C62E8}" dt="2021-10-06T19:40:37.139" v="180" actId="207"/>
          <ac:spMkLst>
            <pc:docMk/>
            <pc:sldMk cId="84268449" sldId="291"/>
            <ac:spMk id="2" creationId="{21BD2BEF-D1F6-419B-847A-908D25AF4F1F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84268449" sldId="291"/>
            <ac:spMk id="3" creationId="{2C1A2C8D-DB23-410B-9DA2-0EE58AD79202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84268449" sldId="291"/>
            <ac:spMk id="4" creationId="{9D29E669-7530-43FF-BE38-C62FE4DC50CD}"/>
          </ac:spMkLst>
        </pc:spChg>
      </pc:sldChg>
      <pc:sldChg chg="addSp delSp modSp mod delDesignElem">
        <pc:chgData name="Rausch, Ken" userId="c817bdc8-e645-4706-aead-647d113409fc" providerId="ADAL" clId="{731ABDF3-FB04-4494-9569-C830A63C62E8}" dt="2021-10-06T19:42:29.315" v="213"/>
        <pc:sldMkLst>
          <pc:docMk/>
          <pc:sldMk cId="3042168371" sldId="292"/>
        </pc:sldMkLst>
        <pc:spChg chg="mod">
          <ac:chgData name="Rausch, Ken" userId="c817bdc8-e645-4706-aead-647d113409fc" providerId="ADAL" clId="{731ABDF3-FB04-4494-9569-C830A63C62E8}" dt="2021-10-06T19:39:13.752" v="88" actId="207"/>
          <ac:spMkLst>
            <pc:docMk/>
            <pc:sldMk cId="3042168371" sldId="292"/>
            <ac:spMk id="2" creationId="{562C0FB6-A6AA-497D-BA5F-9B3156713D65}"/>
          </ac:spMkLst>
        </pc:spChg>
        <pc:spChg chg="mod">
          <ac:chgData name="Rausch, Ken" userId="c817bdc8-e645-4706-aead-647d113409fc" providerId="ADAL" clId="{731ABDF3-FB04-4494-9569-C830A63C62E8}" dt="2021-10-06T19:39:16.836" v="89" actId="207"/>
          <ac:spMkLst>
            <pc:docMk/>
            <pc:sldMk cId="3042168371" sldId="292"/>
            <ac:spMk id="3" creationId="{1C6EBBDB-9BBA-4B84-94DD-49C6E56DB119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9" creationId="{809C0BCD-BEE9-423F-A51C-BCCD8E5EAADA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1" creationId="{9998D094-42B2-42BA-AA14-E8FBE073A5D8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5" creationId="{F7726A94-1EF0-4D91-B7BF-C033E3D6E51B}"/>
          </ac:spMkLst>
        </pc:spChg>
        <pc:spChg chg="add del">
          <ac:chgData name="Rausch, Ken" userId="c817bdc8-e645-4706-aead-647d113409fc" providerId="ADAL" clId="{731ABDF3-FB04-4494-9569-C830A63C62E8}" dt="2021-10-06T19:42:29.315" v="213"/>
          <ac:spMkLst>
            <pc:docMk/>
            <pc:sldMk cId="3042168371" sldId="292"/>
            <ac:spMk id="19" creationId="{24FB4153-1E3E-4AE9-8306-E8C292894B04}"/>
          </ac:spMkLst>
        </pc:sp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3042168371" sldId="292"/>
            <ac:cxnSpMk id="13" creationId="{8465D64B-59F4-4BDC-B833-A17EF1E04697}"/>
          </ac:cxnSpMkLst>
        </pc:cxnChg>
        <pc:cxnChg chg="add del">
          <ac:chgData name="Rausch, Ken" userId="c817bdc8-e645-4706-aead-647d113409fc" providerId="ADAL" clId="{731ABDF3-FB04-4494-9569-C830A63C62E8}" dt="2021-10-06T19:42:29.315" v="213"/>
          <ac:cxnSpMkLst>
            <pc:docMk/>
            <pc:sldMk cId="3042168371" sldId="292"/>
            <ac:cxnSpMk id="17" creationId="{98F0650C-11DF-45E6-8EC2-E3B298F0D80A}"/>
          </ac:cxnSpMkLst>
        </pc:cxnChg>
      </pc:sldChg>
      <pc:sldChg chg="modSp mod">
        <pc:chgData name="Rausch, Ken" userId="c817bdc8-e645-4706-aead-647d113409fc" providerId="ADAL" clId="{731ABDF3-FB04-4494-9569-C830A63C62E8}" dt="2021-10-06T19:39:38.483" v="112" actId="20577"/>
        <pc:sldMkLst>
          <pc:docMk/>
          <pc:sldMk cId="167696424" sldId="293"/>
        </pc:sldMkLst>
        <pc:spChg chg="mod">
          <ac:chgData name="Rausch, Ken" userId="c817bdc8-e645-4706-aead-647d113409fc" providerId="ADAL" clId="{731ABDF3-FB04-4494-9569-C830A63C62E8}" dt="2021-10-06T19:39:26.376" v="109" actId="207"/>
          <ac:spMkLst>
            <pc:docMk/>
            <pc:sldMk cId="167696424" sldId="293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38.483" v="112" actId="20577"/>
          <ac:graphicFrameMkLst>
            <pc:docMk/>
            <pc:sldMk cId="167696424" sldId="293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08.547" v="152" actId="1035"/>
        <pc:sldMkLst>
          <pc:docMk/>
          <pc:sldMk cId="3953414457" sldId="294"/>
        </pc:sldMkLst>
        <pc:spChg chg="mod">
          <ac:chgData name="Rausch, Ken" userId="c817bdc8-e645-4706-aead-647d113409fc" providerId="ADAL" clId="{731ABDF3-FB04-4494-9569-C830A63C62E8}" dt="2021-10-06T19:40:08.547" v="152" actId="1035"/>
          <ac:spMkLst>
            <pc:docMk/>
            <pc:sldMk cId="3953414457" sldId="294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48.981" v="114" actId="207"/>
          <ac:graphicFrameMkLst>
            <pc:docMk/>
            <pc:sldMk cId="3953414457" sldId="294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01.875" v="134" actId="1035"/>
        <pc:sldMkLst>
          <pc:docMk/>
          <pc:sldMk cId="1729293798" sldId="296"/>
        </pc:sldMkLst>
        <pc:spChg chg="mod">
          <ac:chgData name="Rausch, Ken" userId="c817bdc8-e645-4706-aead-647d113409fc" providerId="ADAL" clId="{731ABDF3-FB04-4494-9569-C830A63C62E8}" dt="2021-10-06T19:40:01.875" v="134" actId="1035"/>
          <ac:spMkLst>
            <pc:docMk/>
            <pc:sldMk cId="1729293798" sldId="296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39:54.822" v="116" actId="207"/>
          <ac:graphicFrameMkLst>
            <pc:docMk/>
            <pc:sldMk cId="1729293798" sldId="296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0:18.176" v="166" actId="207"/>
        <pc:sldMkLst>
          <pc:docMk/>
          <pc:sldMk cId="2868829709" sldId="297"/>
        </pc:sldMkLst>
        <pc:spChg chg="mod">
          <ac:chgData name="Rausch, Ken" userId="c817bdc8-e645-4706-aead-647d113409fc" providerId="ADAL" clId="{731ABDF3-FB04-4494-9569-C830A63C62E8}" dt="2021-10-06T19:40:14.886" v="165" actId="207"/>
          <ac:spMkLst>
            <pc:docMk/>
            <pc:sldMk cId="2868829709" sldId="297"/>
            <ac:spMk id="4" creationId="{7F0C72EB-FC1A-41E6-AC31-3D5758D830C8}"/>
          </ac:spMkLst>
        </pc:spChg>
        <pc:graphicFrameChg chg="modGraphic">
          <ac:chgData name="Rausch, Ken" userId="c817bdc8-e645-4706-aead-647d113409fc" providerId="ADAL" clId="{731ABDF3-FB04-4494-9569-C830A63C62E8}" dt="2021-10-06T19:40:18.176" v="166" actId="207"/>
          <ac:graphicFrameMkLst>
            <pc:docMk/>
            <pc:sldMk cId="2868829709" sldId="297"/>
            <ac:graphicFrameMk id="6" creationId="{5766A7EA-0917-43AF-9C61-CA30F72FBD64}"/>
          </ac:graphicFrameMkLst>
        </pc:graphicFrameChg>
      </pc:sldChg>
      <pc:sldChg chg="modSp mod">
        <pc:chgData name="Rausch, Ken" userId="c817bdc8-e645-4706-aead-647d113409fc" providerId="ADAL" clId="{731ABDF3-FB04-4494-9569-C830A63C62E8}" dt="2021-10-06T19:42:29.315" v="213"/>
        <pc:sldMkLst>
          <pc:docMk/>
          <pc:sldMk cId="282056276" sldId="298"/>
        </pc:sldMkLst>
        <pc:spChg chg="mod">
          <ac:chgData name="Rausch, Ken" userId="c817bdc8-e645-4706-aead-647d113409fc" providerId="ADAL" clId="{731ABDF3-FB04-4494-9569-C830A63C62E8}" dt="2021-10-06T19:40:49.876" v="184" actId="207"/>
          <ac:spMkLst>
            <pc:docMk/>
            <pc:sldMk cId="282056276" sldId="298"/>
            <ac:spMk id="2" creationId="{3168A1D3-793C-494B-98A5-22A962AD7B5C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82056276" sldId="298"/>
            <ac:spMk id="3" creationId="{1AA89C31-F732-4A63-91AF-9308BCF0516F}"/>
          </ac:spMkLst>
        </pc:spChg>
        <pc:spChg chg="mod">
          <ac:chgData name="Rausch, Ken" userId="c817bdc8-e645-4706-aead-647d113409fc" providerId="ADAL" clId="{731ABDF3-FB04-4494-9569-C830A63C62E8}" dt="2021-10-06T19:42:29.315" v="213"/>
          <ac:spMkLst>
            <pc:docMk/>
            <pc:sldMk cId="282056276" sldId="298"/>
            <ac:spMk id="4" creationId="{B91F6FB0-2351-430A-8905-2EC6A966D9FC}"/>
          </ac:spMkLst>
        </pc:spChg>
      </pc:sldChg>
    </pc:docChg>
  </pc:docChgLst>
  <pc:docChgLst>
    <pc:chgData name="Fontenot, Peggy" userId="2c6e2599-d6f6-4f34-9519-26230d0a7e8e" providerId="ADAL" clId="{66C918FA-9086-4A75-AFBC-D3A3016D7D10}"/>
    <pc:docChg chg="delSld">
      <pc:chgData name="Fontenot, Peggy" userId="2c6e2599-d6f6-4f34-9519-26230d0a7e8e" providerId="ADAL" clId="{66C918FA-9086-4A75-AFBC-D3A3016D7D10}" dt="2021-03-17T17:29:45.949" v="3" actId="2696"/>
      <pc:docMkLst>
        <pc:docMk/>
      </pc:docMkLst>
      <pc:sldChg chg="del">
        <pc:chgData name="Fontenot, Peggy" userId="2c6e2599-d6f6-4f34-9519-26230d0a7e8e" providerId="ADAL" clId="{66C918FA-9086-4A75-AFBC-D3A3016D7D10}" dt="2021-03-17T17:29:28.246" v="1" actId="2696"/>
        <pc:sldMkLst>
          <pc:docMk/>
          <pc:sldMk cId="2212822025" sldId="277"/>
        </pc:sldMkLst>
      </pc:sldChg>
      <pc:sldChg chg="del">
        <pc:chgData name="Fontenot, Peggy" userId="2c6e2599-d6f6-4f34-9519-26230d0a7e8e" providerId="ADAL" clId="{66C918FA-9086-4A75-AFBC-D3A3016D7D10}" dt="2021-03-17T17:29:39.883" v="2" actId="2696"/>
        <pc:sldMkLst>
          <pc:docMk/>
          <pc:sldMk cId="957516073" sldId="280"/>
        </pc:sldMkLst>
      </pc:sldChg>
      <pc:sldChg chg="del">
        <pc:chgData name="Fontenot, Peggy" userId="2c6e2599-d6f6-4f34-9519-26230d0a7e8e" providerId="ADAL" clId="{66C918FA-9086-4A75-AFBC-D3A3016D7D10}" dt="2021-03-17T17:29:45.949" v="3" actId="2696"/>
        <pc:sldMkLst>
          <pc:docMk/>
          <pc:sldMk cId="2678725280" sldId="281"/>
        </pc:sldMkLst>
      </pc:sldChg>
      <pc:sldChg chg="del">
        <pc:chgData name="Fontenot, Peggy" userId="2c6e2599-d6f6-4f34-9519-26230d0a7e8e" providerId="ADAL" clId="{66C918FA-9086-4A75-AFBC-D3A3016D7D10}" dt="2021-03-17T17:29:14.356" v="0" actId="2696"/>
        <pc:sldMkLst>
          <pc:docMk/>
          <pc:sldMk cId="1237919091" sldId="28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01\EdgeData\BUSINESS%20OFFICE\Tyler%20SIS%20Data\Enrollment%20HP%200215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-01\RedirectedHPStaffFolders\anneo\My%20Documents\2022\Tyler%20SIS\Credits%20HP\Q2%202022\hpq2gradehisto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Students by days absent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6254877964301387E-2"/>
          <c:y val="8.5005169808319417E-2"/>
          <c:w val="0.70342127138799737"/>
          <c:h val="0.81167835838701985"/>
        </c:manualLayout>
      </c:layout>
      <c:barChart>
        <c:barDir val="col"/>
        <c:grouping val="stacked"/>
        <c:varyColors val="0"/>
        <c:ser>
          <c:idx val="0"/>
          <c:order val="0"/>
          <c:tx>
            <c:v>Students enrolled less than 40 days</c:v>
          </c:tx>
          <c:spPr>
            <a:solidFill>
              <a:srgbClr val="09DD3B"/>
            </a:solidFill>
          </c:spPr>
          <c:invertIfNegative val="0"/>
          <c:cat>
            <c:strRef>
              <c:f>Modified!$N$3:$N$9</c:f>
              <c:strCache>
                <c:ptCount val="7"/>
                <c:pt idx="0">
                  <c:v>10 or less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60 or more</c:v>
                </c:pt>
              </c:strCache>
            </c:strRef>
          </c:cat>
          <c:val>
            <c:numRef>
              <c:f>Modified!$P$3:$P$9</c:f>
              <c:numCache>
                <c:formatCode>General</c:formatCode>
                <c:ptCount val="7"/>
                <c:pt idx="0">
                  <c:v>29</c:v>
                </c:pt>
                <c:pt idx="1">
                  <c:v>19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Students enrolled more than 40 days</c:v>
          </c:tx>
          <c:spPr>
            <a:solidFill>
              <a:srgbClr val="DF41D7"/>
            </a:solidFill>
          </c:spPr>
          <c:invertIfNegative val="0"/>
          <c:cat>
            <c:strRef>
              <c:f>Modified!$N$3:$N$9</c:f>
              <c:strCache>
                <c:ptCount val="7"/>
                <c:pt idx="0">
                  <c:v>10 or less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60 or more</c:v>
                </c:pt>
              </c:strCache>
            </c:strRef>
          </c:cat>
          <c:val>
            <c:numRef>
              <c:f>Modified!$Q$3:$Q$9</c:f>
              <c:numCache>
                <c:formatCode>General</c:formatCode>
                <c:ptCount val="7"/>
                <c:pt idx="0">
                  <c:v>5</c:v>
                </c:pt>
                <c:pt idx="1">
                  <c:v>11</c:v>
                </c:pt>
                <c:pt idx="2">
                  <c:v>19</c:v>
                </c:pt>
                <c:pt idx="3">
                  <c:v>22</c:v>
                </c:pt>
                <c:pt idx="4">
                  <c:v>18</c:v>
                </c:pt>
                <c:pt idx="5">
                  <c:v>13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031872"/>
        <c:axId val="180102272"/>
      </c:barChart>
      <c:catAx>
        <c:axId val="180031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Days Absent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0102272"/>
        <c:crosses val="autoZero"/>
        <c:auto val="1"/>
        <c:lblAlgn val="ctr"/>
        <c:lblOffset val="100"/>
        <c:noMultiLvlLbl val="0"/>
      </c:catAx>
      <c:valAx>
        <c:axId val="180102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Numbers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003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79871614288668"/>
          <c:y val="0.36748397359420981"/>
          <c:w val="0.18040362989816888"/>
          <c:h val="0.20033500357909806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[hpq2gradehistory.xlsx]Withdrawal pivot!PivotTable6</c:name>
    <c:fmtId val="4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Withdrawal by Code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spPr>
          <a:solidFill>
            <a:srgbClr val="FF0066"/>
          </a:solidFill>
        </c:spPr>
        <c:marker>
          <c:symbol val="none"/>
        </c:marker>
      </c:pivotFmt>
      <c:pivotFmt>
        <c:idx val="2"/>
        <c:spPr>
          <a:solidFill>
            <a:srgbClr val="FF0066"/>
          </a:solidFill>
        </c:spPr>
        <c:marker>
          <c:symbol val="none"/>
        </c:marker>
      </c:pivotFmt>
      <c:pivotFmt>
        <c:idx val="3"/>
        <c:spPr>
          <a:solidFill>
            <a:srgbClr val="FF0066"/>
          </a:solidFill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'Withdrawal pivot'!$B$3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cat>
            <c:strRef>
              <c:f>'Withdrawal pivot'!$A$4:$A$12</c:f>
              <c:strCache>
                <c:ptCount val="8"/>
                <c:pt idx="0">
                  <c:v>W1</c:v>
                </c:pt>
                <c:pt idx="1">
                  <c:v>W11</c:v>
                </c:pt>
                <c:pt idx="2">
                  <c:v>W21</c:v>
                </c:pt>
                <c:pt idx="3">
                  <c:v>W4</c:v>
                </c:pt>
                <c:pt idx="4">
                  <c:v>W41</c:v>
                </c:pt>
                <c:pt idx="5">
                  <c:v>W5</c:v>
                </c:pt>
                <c:pt idx="6">
                  <c:v>W7</c:v>
                </c:pt>
                <c:pt idx="7">
                  <c:v>W9</c:v>
                </c:pt>
              </c:strCache>
            </c:strRef>
          </c:cat>
          <c:val>
            <c:numRef>
              <c:f>'Withdrawal pivot'!$B$4:$B$12</c:f>
              <c:numCache>
                <c:formatCode>General</c:formatCode>
                <c:ptCount val="8"/>
                <c:pt idx="0">
                  <c:v>13</c:v>
                </c:pt>
                <c:pt idx="1">
                  <c:v>1</c:v>
                </c:pt>
                <c:pt idx="2">
                  <c:v>2</c:v>
                </c:pt>
                <c:pt idx="3">
                  <c:v>21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602624"/>
        <c:axId val="146911616"/>
      </c:barChart>
      <c:catAx>
        <c:axId val="146602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Withdrawal Code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6911616"/>
        <c:crosses val="autoZero"/>
        <c:auto val="1"/>
        <c:lblAlgn val="ctr"/>
        <c:lblOffset val="100"/>
        <c:noMultiLvlLbl val="0"/>
      </c:catAx>
      <c:valAx>
        <c:axId val="146911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6026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4C72C-48BB-4E30-98D9-7DF82FF6C7E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C5A7CE-21A3-4ED5-9BD4-A97BB1A824E5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Edge provides an alternative to traditional education, creating an inclusive school community, focused on student learning.</a:t>
          </a:r>
          <a:endParaRPr lang="en-US" dirty="0">
            <a:solidFill>
              <a:schemeClr val="tx1"/>
            </a:solidFill>
          </a:endParaRPr>
        </a:p>
      </dgm:t>
    </dgm:pt>
    <dgm:pt modelId="{94785B51-E102-488D-972A-5778211EFFE3}" type="parTrans" cxnId="{51FCF4BB-5ABA-4665-81B0-0795A0464C13}">
      <dgm:prSet/>
      <dgm:spPr/>
      <dgm:t>
        <a:bodyPr/>
        <a:lstStyle/>
        <a:p>
          <a:endParaRPr lang="en-US"/>
        </a:p>
      </dgm:t>
    </dgm:pt>
    <dgm:pt modelId="{63051C61-BD9A-45F6-A266-CD0BC6053702}" type="sibTrans" cxnId="{51FCF4BB-5ABA-4665-81B0-0795A0464C13}">
      <dgm:prSet/>
      <dgm:spPr/>
      <dgm:t>
        <a:bodyPr/>
        <a:lstStyle/>
        <a:p>
          <a:endParaRPr lang="en-US"/>
        </a:p>
      </dgm:t>
    </dgm:pt>
    <dgm:pt modelId="{F116C8C2-A5C1-41AA-9787-0865D9C7A02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Success for every student, every day!</a:t>
          </a:r>
          <a:endParaRPr lang="en-US" dirty="0">
            <a:solidFill>
              <a:schemeClr val="tx1"/>
            </a:solidFill>
          </a:endParaRPr>
        </a:p>
      </dgm:t>
    </dgm:pt>
    <dgm:pt modelId="{90C24721-8AAA-4999-91D3-2242666F4C36}" type="parTrans" cxnId="{4F5C9B15-957E-447B-84B4-CA88B7FB8B92}">
      <dgm:prSet/>
      <dgm:spPr/>
      <dgm:t>
        <a:bodyPr/>
        <a:lstStyle/>
        <a:p>
          <a:endParaRPr lang="en-US"/>
        </a:p>
      </dgm:t>
    </dgm:pt>
    <dgm:pt modelId="{864E115A-4D8D-4F1A-8F09-6FF539E3A8A0}" type="sibTrans" cxnId="{4F5C9B15-957E-447B-84B4-CA88B7FB8B92}">
      <dgm:prSet/>
      <dgm:spPr/>
      <dgm:t>
        <a:bodyPr/>
        <a:lstStyle/>
        <a:p>
          <a:endParaRPr lang="en-US"/>
        </a:p>
      </dgm:t>
    </dgm:pt>
    <dgm:pt modelId="{BAB38180-F24F-483C-917A-8EA9A21D6D49}" type="pres">
      <dgm:prSet presAssocID="{9EF4C72C-48BB-4E30-98D9-7DF82FF6C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3DE205-41AA-4D5A-8744-C24E84607A82}" type="pres">
      <dgm:prSet presAssocID="{CFC5A7CE-21A3-4ED5-9BD4-A97BB1A824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74DC0-B277-4612-BC41-8B4F4034BC9C}" type="pres">
      <dgm:prSet presAssocID="{63051C61-BD9A-45F6-A266-CD0BC6053702}" presName="spacer" presStyleCnt="0"/>
      <dgm:spPr/>
    </dgm:pt>
    <dgm:pt modelId="{BA88E4B6-9518-43CF-B6B9-E2433DC02622}" type="pres">
      <dgm:prSet presAssocID="{F116C8C2-A5C1-41AA-9787-0865D9C7A0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5C9B15-957E-447B-84B4-CA88B7FB8B92}" srcId="{9EF4C72C-48BB-4E30-98D9-7DF82FF6C7EA}" destId="{F116C8C2-A5C1-41AA-9787-0865D9C7A027}" srcOrd="1" destOrd="0" parTransId="{90C24721-8AAA-4999-91D3-2242666F4C36}" sibTransId="{864E115A-4D8D-4F1A-8F09-6FF539E3A8A0}"/>
    <dgm:cxn modelId="{2D43A343-3594-4CA2-AAEC-B30F8338B2EC}" type="presOf" srcId="{F116C8C2-A5C1-41AA-9787-0865D9C7A027}" destId="{BA88E4B6-9518-43CF-B6B9-E2433DC02622}" srcOrd="0" destOrd="0" presId="urn:microsoft.com/office/officeart/2005/8/layout/vList2"/>
    <dgm:cxn modelId="{B0D3378F-BC1B-48CC-9F0F-71687C665966}" type="presOf" srcId="{CFC5A7CE-21A3-4ED5-9BD4-A97BB1A824E5}" destId="{F73DE205-41AA-4D5A-8744-C24E84607A82}" srcOrd="0" destOrd="0" presId="urn:microsoft.com/office/officeart/2005/8/layout/vList2"/>
    <dgm:cxn modelId="{51FCF4BB-5ABA-4665-81B0-0795A0464C13}" srcId="{9EF4C72C-48BB-4E30-98D9-7DF82FF6C7EA}" destId="{CFC5A7CE-21A3-4ED5-9BD4-A97BB1A824E5}" srcOrd="0" destOrd="0" parTransId="{94785B51-E102-488D-972A-5778211EFFE3}" sibTransId="{63051C61-BD9A-45F6-A266-CD0BC6053702}"/>
    <dgm:cxn modelId="{3E8BBE75-42A9-4B6B-89DB-2FEC4D059423}" type="presOf" srcId="{9EF4C72C-48BB-4E30-98D9-7DF82FF6C7EA}" destId="{BAB38180-F24F-483C-917A-8EA9A21D6D49}" srcOrd="0" destOrd="0" presId="urn:microsoft.com/office/officeart/2005/8/layout/vList2"/>
    <dgm:cxn modelId="{61ACB062-80E3-45AC-8FD7-612BCD2ECA92}" type="presParOf" srcId="{BAB38180-F24F-483C-917A-8EA9A21D6D49}" destId="{F73DE205-41AA-4D5A-8744-C24E84607A82}" srcOrd="0" destOrd="0" presId="urn:microsoft.com/office/officeart/2005/8/layout/vList2"/>
    <dgm:cxn modelId="{AB6C2808-6E50-43AC-A6D7-23673D7257F1}" type="presParOf" srcId="{BAB38180-F24F-483C-917A-8EA9A21D6D49}" destId="{AB574DC0-B277-4612-BC41-8B4F4034BC9C}" srcOrd="1" destOrd="0" presId="urn:microsoft.com/office/officeart/2005/8/layout/vList2"/>
    <dgm:cxn modelId="{BE0031AF-8C96-4FB1-8632-DCECC5BCECEE}" type="presParOf" srcId="{BAB38180-F24F-483C-917A-8EA9A21D6D49}" destId="{BA88E4B6-9518-43CF-B6B9-E2433DC026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DE205-41AA-4D5A-8744-C24E84607A82}">
      <dsp:nvSpPr>
        <dsp:cNvPr id="0" name=""/>
        <dsp:cNvSpPr/>
      </dsp:nvSpPr>
      <dsp:spPr>
        <a:xfrm>
          <a:off x="0" y="49643"/>
          <a:ext cx="6451943" cy="21411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Edge provides an alternative to traditional education, creating an inclusive school community, focused on student learning.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104520" y="154163"/>
        <a:ext cx="6242903" cy="1932060"/>
      </dsp:txXfrm>
    </dsp:sp>
    <dsp:sp modelId="{BA88E4B6-9518-43CF-B6B9-E2433DC02622}">
      <dsp:nvSpPr>
        <dsp:cNvPr id="0" name=""/>
        <dsp:cNvSpPr/>
      </dsp:nvSpPr>
      <dsp:spPr>
        <a:xfrm>
          <a:off x="0" y="2277143"/>
          <a:ext cx="6451943" cy="21411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Success for every student, every day!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104520" y="2381663"/>
        <a:ext cx="6242903" cy="1932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3EEE9B-943F-4B88-88E5-DAB472E7F012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B370AB-BC20-43FD-A2F4-3278018E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9417B-91E4-494C-826B-6982D63B3EB8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7351C-D995-4698-9396-42E53698C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Recs: Look at grade level results and by sub-group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7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7351C-D995-4698-9396-42E53698CA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72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75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0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1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1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6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2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3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BA95659-EA04-48E8-9392-C0537392D71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34FF89C-6A7B-4B05-A546-6F13487C5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6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anose="02020603050405020304" pitchFamily="18" charset="0"/>
              </a:rPr>
              <a:t>Edge </a:t>
            </a:r>
            <a:r>
              <a:rPr lang="en-US" dirty="0" err="1" smtClean="0">
                <a:cs typeface="Times New Roman" panose="02020603050405020304" pitchFamily="18" charset="0"/>
              </a:rPr>
              <a:t>himmel</a:t>
            </a:r>
            <a:r>
              <a:rPr lang="en-US" dirty="0" smtClean="0">
                <a:cs typeface="Times New Roman" panose="02020603050405020304" pitchFamily="18" charset="0"/>
              </a:rPr>
              <a:t> park</a:t>
            </a:r>
            <a:endParaRPr lang="en-US" i="1" dirty="0"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ADE CSI Site Visit </a:t>
            </a:r>
          </a:p>
          <a:p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March 3, 2022</a:t>
            </a:r>
            <a:endParaRPr lang="en-US" b="1" dirty="0">
              <a:latin typeface="+mj-lt"/>
              <a:cs typeface="Times New Roman" panose="02020603050405020304" pitchFamily="18" charset="0"/>
            </a:endParaRPr>
          </a:p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Meeting Participants: 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Rob </a:t>
            </a:r>
            <a:r>
              <a:rPr lang="en-US" b="1" dirty="0" err="1" smtClean="0">
                <a:latin typeface="+mj-lt"/>
                <a:cs typeface="Times New Roman" panose="02020603050405020304" pitchFamily="18" charset="0"/>
              </a:rPr>
              <a:t>Pecharich</a:t>
            </a:r>
            <a:r>
              <a:rPr lang="en-US" b="1" dirty="0" smtClean="0">
                <a:latin typeface="+mj-lt"/>
                <a:cs typeface="Times New Roman" panose="02020603050405020304" pitchFamily="18" charset="0"/>
              </a:rPr>
              <a:t>, Anne Ortiz, Irma Ojeda</a:t>
            </a:r>
            <a:endParaRPr lang="en-US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0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B93D-0256-4AA7-AF53-A6AC2B64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1554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</a:t>
            </a:r>
            <a:r>
              <a:rPr lang="en-US" b="1" dirty="0" smtClean="0">
                <a:solidFill>
                  <a:schemeClr val="tx1"/>
                </a:solidFill>
              </a:rPr>
              <a:t>Data/Implications Q2 Notes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324475" cy="40885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IXL 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MTSS Tier identification for WINS support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IXL Logins provided at Support Person Teacher Conference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IXL growth as a function of skills proficient, every 20 skills = 1 grade level of growth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Galileo </a:t>
            </a:r>
            <a:r>
              <a:rPr lang="en-US" dirty="0" smtClean="0">
                <a:solidFill>
                  <a:schemeClr val="tx1"/>
                </a:solidFill>
              </a:rPr>
              <a:t>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Standards analysis for Instruction and Curriculum revision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Projection for State Assessment proficiency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ACT Prep Classes for test taking and content proficiency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18 FAY 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graders (10 of 18 are Hispanic and 11 of 18 are Economically Disadvantaged)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72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Red dot with arrows pointing to it">
            <a:extLst>
              <a:ext uri="{FF2B5EF4-FFF2-40B4-BE49-F238E27FC236}">
                <a16:creationId xmlns="" xmlns:a16="http://schemas.microsoft.com/office/drawing/2014/main" id="{525C8067-2367-4392-BAFE-B325EBDBE1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5383" b="10347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2C0FB6-A6AA-497D-BA5F-9B315671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Action Plan Progress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6EBBDB-9BBA-4B84-94DD-49C6E56DB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530" y="3869634"/>
            <a:ext cx="8767860" cy="13881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Updates on Strategies and Action Steps in IAP</a:t>
            </a:r>
          </a:p>
        </p:txBody>
      </p:sp>
    </p:spTree>
    <p:extLst>
      <p:ext uri="{BB962C8B-B14F-4D97-AF65-F5344CB8AC3E}">
        <p14:creationId xmlns:p14="http://schemas.microsoft.com/office/powerpoint/2010/main" val="3042168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83820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</a:t>
            </a:r>
            <a:r>
              <a:rPr lang="en-US" dirty="0" smtClean="0">
                <a:solidFill>
                  <a:schemeClr val="tx1"/>
                </a:solidFill>
              </a:rPr>
              <a:t>1: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151487"/>
              </p:ext>
            </p:extLst>
          </p:nvPr>
        </p:nvGraphicFramePr>
        <p:xfrm>
          <a:off x="1143000" y="1648918"/>
          <a:ext cx="10018486" cy="4296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6392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337552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behavioral interventions that create barriers to graduation through MTSS implementation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with support specialist position to implement behavioral MTSS interventions for attendance </a:t>
                      </a:r>
                    </a:p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Uses daily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targeted attendance to connect with all students with significant involvement with TSI subgroups in removing barriers.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Daily absence report, communication with student – address barriers and develop intervention plan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Absence rate continues to grow as a result of COVID absences.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Priority Home Visits for weekly monitoring of 7 or more unexcused absences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9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</a:t>
            </a:r>
            <a:r>
              <a:rPr lang="en-US" dirty="0" smtClean="0">
                <a:solidFill>
                  <a:schemeClr val="tx1"/>
                </a:solidFill>
              </a:rPr>
              <a:t>2: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872581"/>
              </p:ext>
            </p:extLst>
          </p:nvPr>
        </p:nvGraphicFramePr>
        <p:xfrm>
          <a:off x="1128010" y="1528997"/>
          <a:ext cx="10018486" cy="500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8008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professional learning and coaching on MTSS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with contract support for professional learning on UDL embedded MTSS Intervention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Continued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from prior year.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Five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trainings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complete.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professional learning and coaching on MTSS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five professional learning trainings in UDL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Completed through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January 2022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Coaching sessions with each teacher in progress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Quarter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579266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professional learning and coaching on MTSS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Bi-weekly MTSS UDL Coaching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Modify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one coaching session per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semester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6 of 9 teachers completed coaching sessions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020959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MTSS data support for PLCs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with contractor for standards data analysis and MTSS implementation support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MTSS Tracker maintained by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Admin, Instructional Coach and Teacher Assignment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0356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41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</a:t>
            </a:r>
            <a:r>
              <a:rPr lang="en-US" dirty="0" smtClean="0">
                <a:solidFill>
                  <a:schemeClr val="tx1"/>
                </a:solidFill>
              </a:rPr>
              <a:t>2: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841234"/>
              </p:ext>
            </p:extLst>
          </p:nvPr>
        </p:nvGraphicFramePr>
        <p:xfrm>
          <a:off x="1128010" y="1741107"/>
          <a:ext cx="10018486" cy="205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87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Curriculum to implement MTSS strategies - UDL and Essential Standards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fist year priority curriculum revision for essential standards and UDL by content area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PLC Meetings on prioritizing courses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March/April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Slated for Spring and Summer Revision work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1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Principle 5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19038"/>
              </p:ext>
            </p:extLst>
          </p:nvPr>
        </p:nvGraphicFramePr>
        <p:xfrm>
          <a:off x="1128010" y="1741107"/>
          <a:ext cx="10018486" cy="177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130">
                  <a:extLst>
                    <a:ext uri="{9D8B030D-6E8A-4147-A177-3AD203B41FA5}">
                      <a16:colId xmlns="" xmlns:a16="http://schemas.microsoft.com/office/drawing/2014/main" val="704694465"/>
                    </a:ext>
                  </a:extLst>
                </a:gridCol>
                <a:gridCol w="353488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3681476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58873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Action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Update/Status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588736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Description: Implement MTSS Behavioral Intervention Home Visit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 contract work to complete home visits for Tier 2 and Tier 3 attendance students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Grant recently approved. Planning staffing and schedule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 Home visits completed, 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of 13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students still enrolled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6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06398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IAP Process Goals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653439"/>
              </p:ext>
            </p:extLst>
          </p:nvPr>
        </p:nvGraphicFramePr>
        <p:xfrm>
          <a:off x="1113018" y="1409075"/>
          <a:ext cx="9670143" cy="520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85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4933293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61871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SMART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Progress Towards Goal/Updates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67672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Monthly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PLC Meetings have actionable data in academics/behavior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MTSS Tracker updated bi-weekly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for MTSS PLC campus and department meetings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61871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Instructional staff complete MTSS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trainings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completed as of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10/31/21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5 completed as of 01/06/22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579266"/>
                  </a:ext>
                </a:extLst>
              </a:tr>
              <a:tr h="67672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Quarterly analysis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benchmark with PLCs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10/6/21 1</a:t>
                      </a:r>
                      <a:r>
                        <a:rPr lang="en-US" sz="160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quarter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1/26/22 2</a:t>
                      </a:r>
                      <a:r>
                        <a:rPr lang="en-US" sz="1600" b="1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quarter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020959"/>
                  </a:ext>
                </a:extLst>
              </a:tr>
              <a:tr h="8144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Quarterly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analysis of grad rate reports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to Board on 11/17/21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Analysis on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10/6/21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Report to board planned </a:t>
                      </a:r>
                      <a:r>
                        <a:rPr lang="en-US" sz="1600" b="1" smtClean="0">
                          <a:solidFill>
                            <a:schemeClr val="tx1"/>
                          </a:solidFill>
                        </a:rPr>
                        <a:t>for 3/23/22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30356891"/>
                  </a:ext>
                </a:extLst>
              </a:tr>
              <a:tr h="81448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Monthly analysis of attendance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All students and subgroups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to Board and admin on 11/17/21 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Daily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review for errors and monthly overall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Report to board planned for 3/23/22</a:t>
                      </a:r>
                    </a:p>
                  </a:txBody>
                  <a:tcPr/>
                </a:tc>
              </a:tr>
              <a:tr h="966748"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of Cohort 2022 for credit earning, on track to graduate and subsequent 5 year grad rate next year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to Admin and board quarterly and as new students enroll in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cohort</a:t>
                      </a: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Update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nalysis completed 02/08/2022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29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7F0C72EB-FC1A-41E6-AC31-3D5758D8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72531"/>
            <a:ext cx="9875520" cy="1356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IAP Impact Goals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5766A7EA-0917-43AF-9C61-CA30F72FB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767384"/>
              </p:ext>
            </p:extLst>
          </p:nvPr>
        </p:nvGraphicFramePr>
        <p:xfrm>
          <a:off x="1142999" y="1499015"/>
          <a:ext cx="9670143" cy="505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6850">
                  <a:extLst>
                    <a:ext uri="{9D8B030D-6E8A-4147-A177-3AD203B41FA5}">
                      <a16:colId xmlns="" xmlns:a16="http://schemas.microsoft.com/office/drawing/2014/main" val="4278775003"/>
                    </a:ext>
                  </a:extLst>
                </a:gridCol>
                <a:gridCol w="4933293">
                  <a:extLst>
                    <a:ext uri="{9D8B030D-6E8A-4147-A177-3AD203B41FA5}">
                      <a16:colId xmlns="" xmlns:a16="http://schemas.microsoft.com/office/drawing/2014/main" val="2832891283"/>
                    </a:ext>
                  </a:extLst>
                </a:gridCol>
              </a:tblGrid>
              <a:tr h="62900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SMART 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Progress Towards Goal/Updates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1873913"/>
                  </a:ext>
                </a:extLst>
              </a:tr>
              <a:tr h="1277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Graduate all on track 2021 cohort by 6/30/22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10/31 -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graduated in August 2021, remaining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3 on track and earned (2.5, 0.75 and 0.5  credits in 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quarter)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2/15 Update - 8 of 10 on track withdrew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9790250"/>
                  </a:ext>
                </a:extLst>
              </a:tr>
              <a:tr h="12776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graduates from 2021 Cohort by 6/30/22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 making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good progress, 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has 33.67% attendance on extended day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Currently 4 grads and 4 possible (but not on track)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2579266"/>
                  </a:ext>
                </a:extLst>
              </a:tr>
              <a:tr h="1867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 of 10 graduates (all cohorts) FY22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10/31/21 -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of 10 On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Track earned at least 1 credit in Q1.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Targeting math support as some need 1 full year of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02/08/22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– 2 On Track and 4 graduates, 8 more possible but more than 1 year of math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7020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829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="" xmlns:a16="http://schemas.microsoft.com/office/drawing/2014/main" id="{37949C80-9955-4DB1-91BB-547FE2E0EE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8536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ED0F63-4421-4EAE-926D-CCA20464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31328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D2BEF-D1F6-419B-847A-908D25AF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74132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Celebrations and </a:t>
            </a:r>
            <a:r>
              <a:rPr lang="en-US" b="1" dirty="0" smtClean="0">
                <a:solidFill>
                  <a:schemeClr val="tx1"/>
                </a:solidFill>
              </a:rPr>
              <a:t>Challenges – Q3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2C8D-DB23-410B-9DA2-0EE58AD79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648918"/>
            <a:ext cx="4754880" cy="4431841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Celebrations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Quality and experienced 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Launch Tyler SIS Parent Portal, </a:t>
            </a:r>
            <a:r>
              <a:rPr lang="en-US" b="1" dirty="0" err="1" smtClean="0">
                <a:solidFill>
                  <a:schemeClr val="tx1"/>
                </a:solidFill>
              </a:rPr>
              <a:t>Gradpoint</a:t>
            </a:r>
            <a:r>
              <a:rPr lang="en-US" b="1" dirty="0" smtClean="0">
                <a:solidFill>
                  <a:schemeClr val="tx1"/>
                </a:solidFill>
              </a:rPr>
              <a:t> Observer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IXL and WINS classes making a difference in growing students’ grade level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Continuing improved credit </a:t>
            </a:r>
            <a:r>
              <a:rPr lang="en-US" dirty="0" smtClean="0">
                <a:solidFill>
                  <a:schemeClr val="tx1"/>
                </a:solidFill>
              </a:rPr>
              <a:t>earning from last </a:t>
            </a:r>
            <a:r>
              <a:rPr lang="en-US" dirty="0" smtClean="0">
                <a:solidFill>
                  <a:schemeClr val="tx1"/>
                </a:solidFill>
              </a:rPr>
              <a:t>year </a:t>
            </a:r>
            <a:r>
              <a:rPr lang="en-US" b="1" dirty="0" smtClean="0">
                <a:solidFill>
                  <a:schemeClr val="tx1"/>
                </a:solidFill>
              </a:rPr>
              <a:t>77 credits Q1, 88  credits Q2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Prior Year by Q 26/56/45/84 – Total 211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Collective commitments for Community and Engagement – </a:t>
            </a:r>
            <a:r>
              <a:rPr lang="en-US" b="1" dirty="0" smtClean="0">
                <a:solidFill>
                  <a:schemeClr val="tx1"/>
                </a:solidFill>
              </a:rPr>
              <a:t>Support Person Conference, Design Day, Day of Service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SEL </a:t>
            </a:r>
            <a:r>
              <a:rPr lang="en-US" b="1" dirty="0" err="1" smtClean="0">
                <a:solidFill>
                  <a:schemeClr val="tx1"/>
                </a:solidFill>
              </a:rPr>
              <a:t>BASELine</a:t>
            </a:r>
            <a:r>
              <a:rPr lang="en-US" b="1" dirty="0" smtClean="0">
                <a:solidFill>
                  <a:schemeClr val="tx1"/>
                </a:solidFill>
              </a:rPr>
              <a:t> Survey – January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School Climate Survey – 91% recommend to a friend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29E669-7530-43FF-BE38-C62FE4DC5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12" y="1723868"/>
            <a:ext cx="4754880" cy="4356891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Challenges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 Attendance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 </a:t>
            </a:r>
            <a:r>
              <a:rPr lang="en-US" dirty="0" smtClean="0">
                <a:solidFill>
                  <a:schemeClr val="tx1"/>
                </a:solidFill>
              </a:rPr>
              <a:t>day withdrawals </a:t>
            </a:r>
            <a:r>
              <a:rPr lang="en-US" dirty="0" smtClean="0">
                <a:solidFill>
                  <a:schemeClr val="tx1"/>
                </a:solidFill>
              </a:rPr>
              <a:t>without contact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Master </a:t>
            </a:r>
            <a:r>
              <a:rPr lang="en-US" dirty="0" smtClean="0">
                <a:solidFill>
                  <a:schemeClr val="tx1"/>
                </a:solidFill>
              </a:rPr>
              <a:t>schedule – n</a:t>
            </a:r>
            <a:r>
              <a:rPr lang="en-US" b="1" dirty="0" smtClean="0">
                <a:solidFill>
                  <a:schemeClr val="tx1"/>
                </a:solidFill>
              </a:rPr>
              <a:t>eed more extracurricular/PLC/collaboration time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COVID absences end of Q2/Q3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Balancing the need for engaging, inclusive, and rigorous curriculum that gives student’s choice while ensuring that courses can be completed in 8-12 weeks.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7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  <a:cs typeface="Times New Roman" panose="02020603050405020304" pitchFamily="18" charset="0"/>
              </a:rPr>
              <a:t>Mission and Vision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EBEE701C-1CA8-4DA4-BCDD-BED11DEA7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5547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393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68A1D3-793C-494B-98A5-22A962AD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6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Implications &amp; Commitments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A89C31-F732-4A63-91AF-9308BCF05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2999" y="1409076"/>
            <a:ext cx="6861749" cy="52315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1600" b="1" dirty="0">
                <a:solidFill>
                  <a:schemeClr val="tx1"/>
                </a:solidFill>
              </a:rPr>
              <a:t>Commitments and Next Steps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Implement greater SEL and attendance interventions.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Hold a Design Day in December to foster engagement and community</a:t>
            </a:r>
            <a:r>
              <a:rPr lang="en-US" sz="1600" dirty="0" smtClean="0">
                <a:solidFill>
                  <a:schemeClr val="tx1"/>
                </a:solidFill>
              </a:rPr>
              <a:t>. – </a:t>
            </a:r>
            <a:r>
              <a:rPr lang="en-US" sz="1600" b="1" dirty="0" smtClean="0">
                <a:solidFill>
                  <a:schemeClr val="tx1"/>
                </a:solidFill>
              </a:rPr>
              <a:t>Completed and second planned for 4/1/21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Improve quarterly credit earning through leveraging support persons, celebrating small wins, and providing support and accountability structures. </a:t>
            </a:r>
            <a:r>
              <a:rPr lang="en-US" sz="1600" b="1" dirty="0" smtClean="0">
                <a:solidFill>
                  <a:schemeClr val="tx1"/>
                </a:solidFill>
              </a:rPr>
              <a:t>Improved by 15% Q1 to Q2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Create  visual progress tracking tool for students to ensure all students are aware of where they stand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in course progress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Evaluate and refine system for preventing 10 day withdrawals.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Curriculum work to improve engagement, buy-in, and credit earning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b="1" dirty="0" smtClean="0">
                <a:solidFill>
                  <a:schemeClr val="tx1"/>
                </a:solidFill>
              </a:rPr>
              <a:t>Summer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Continue training on UDL, MTSS, and data evaluation to boost teacher’s </a:t>
            </a:r>
            <a:r>
              <a:rPr lang="en-US" sz="1600" dirty="0" smtClean="0">
                <a:solidFill>
                  <a:schemeClr val="tx1"/>
                </a:solidFill>
              </a:rPr>
              <a:t>fidelity. </a:t>
            </a:r>
            <a:r>
              <a:rPr lang="en-US" sz="1600" b="1" dirty="0" smtClean="0">
                <a:solidFill>
                  <a:schemeClr val="tx1"/>
                </a:solidFill>
              </a:rPr>
              <a:t>Completed main trainings, now coaching sessions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Getting parents access to attendance and course progress </a:t>
            </a:r>
            <a:r>
              <a:rPr lang="en-US" sz="1600" dirty="0" smtClean="0">
                <a:solidFill>
                  <a:schemeClr val="tx1"/>
                </a:solidFill>
              </a:rPr>
              <a:t>data – </a:t>
            </a:r>
            <a:r>
              <a:rPr lang="en-US" sz="1600" b="1" dirty="0" smtClean="0">
                <a:solidFill>
                  <a:schemeClr val="tx1"/>
                </a:solidFill>
              </a:rPr>
              <a:t>Tyler SIS Parent Portal launched early February, </a:t>
            </a:r>
            <a:r>
              <a:rPr lang="en-US" sz="1600" b="1" dirty="0" err="1" smtClean="0">
                <a:solidFill>
                  <a:schemeClr val="tx1"/>
                </a:solidFill>
              </a:rPr>
              <a:t>Gradpoint</a:t>
            </a:r>
            <a:r>
              <a:rPr lang="en-US" sz="1600" b="1" dirty="0" smtClean="0">
                <a:solidFill>
                  <a:schemeClr val="tx1"/>
                </a:solidFill>
              </a:rPr>
              <a:t> Observer launched December 2021 – working on getting support persons using platforms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1F6FB0-2351-430A-8905-2EC6A966D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4669" y="1633928"/>
            <a:ext cx="3522688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600" b="1" dirty="0">
                <a:solidFill>
                  <a:schemeClr val="tx1"/>
                </a:solidFill>
              </a:rPr>
              <a:t>Support Needed</a:t>
            </a:r>
            <a:r>
              <a:rPr lang="en-US" sz="1600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Research and support on proven attendance interventions with similar populations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Evidence based engagement and community building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</a:rPr>
              <a:t>Strategies to push out platforms and get buy-in to tracking progress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Support of scheduling models that build time for </a:t>
            </a:r>
            <a:r>
              <a:rPr lang="en-US" sz="1600" dirty="0" smtClean="0">
                <a:solidFill>
                  <a:schemeClr val="tx1"/>
                </a:solidFill>
              </a:rPr>
              <a:t>PLC, interventions</a:t>
            </a:r>
            <a:r>
              <a:rPr lang="en-US" sz="1600" dirty="0" smtClean="0">
                <a:solidFill>
                  <a:schemeClr val="tx1"/>
                </a:solidFill>
              </a:rPr>
              <a:t>, engagement, and extra </a:t>
            </a:r>
            <a:r>
              <a:rPr lang="en-US" sz="1600" dirty="0" err="1" smtClean="0">
                <a:solidFill>
                  <a:schemeClr val="tx1"/>
                </a:solidFill>
              </a:rPr>
              <a:t>curriculars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6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B93D-0256-4AA7-AF53-A6AC2B64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38664"/>
            <a:ext cx="9875520" cy="135636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IXL Benchmark Data as of October 2021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69" y="1708879"/>
            <a:ext cx="4272198" cy="46319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IXL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IXL Diagnostic scores reflect the grade level of the student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0900 –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1000 – 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1100 – 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1200 – 12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last two digits represent the percent complete of that grade level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0915 – 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15%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1034 – 10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34%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1187 – 11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87% complete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1275 – 12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grade, 75% complete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29892"/>
              </p:ext>
            </p:extLst>
          </p:nvPr>
        </p:nvGraphicFramePr>
        <p:xfrm>
          <a:off x="5287365" y="3990022"/>
          <a:ext cx="638997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41"/>
                <a:gridCol w="1769891"/>
                <a:gridCol w="1895620"/>
                <a:gridCol w="1925820"/>
              </a:tblGrid>
              <a:tr h="5957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Math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Diagnostic</a:t>
                      </a:r>
                    </a:p>
                    <a:p>
                      <a:r>
                        <a:rPr lang="en-US" baseline="0" dirty="0" smtClean="0"/>
                        <a:t>All/H/FRL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Diagnostic</a:t>
                      </a:r>
                    </a:p>
                    <a:p>
                      <a:r>
                        <a:rPr lang="en-US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</a:p>
                    <a:p>
                      <a:r>
                        <a:rPr lang="en-US" dirty="0" smtClean="0"/>
                        <a:t>100=1</a:t>
                      </a:r>
                      <a:r>
                        <a:rPr lang="en-US" baseline="0" dirty="0" smtClean="0"/>
                        <a:t> grade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All/H/FRL</a:t>
                      </a:r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412/422/480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515/460/700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161/80/180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543/509/603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608/592/660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94/111/63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569/534/541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643/662/656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72/85/83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579/528/598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673/583/681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93/94/115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584767"/>
              </p:ext>
            </p:extLst>
          </p:nvPr>
        </p:nvGraphicFramePr>
        <p:xfrm>
          <a:off x="5319845" y="1369241"/>
          <a:ext cx="641745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12"/>
                <a:gridCol w="1738466"/>
                <a:gridCol w="1903772"/>
                <a:gridCol w="1934103"/>
              </a:tblGrid>
              <a:tr h="59577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ELA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Diagnostic</a:t>
                      </a:r>
                    </a:p>
                    <a:p>
                      <a:r>
                        <a:rPr lang="en-US" baseline="0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Diagnostic</a:t>
                      </a:r>
                    </a:p>
                    <a:p>
                      <a:r>
                        <a:rPr lang="en-US" dirty="0" smtClean="0"/>
                        <a:t>All/H/FRL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</a:t>
                      </a:r>
                    </a:p>
                    <a:p>
                      <a:r>
                        <a:rPr lang="en-US" dirty="0" smtClean="0"/>
                        <a:t>100=1</a:t>
                      </a:r>
                      <a:r>
                        <a:rPr lang="en-US" baseline="0" dirty="0" smtClean="0"/>
                        <a:t> grade level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All/H/FRL</a:t>
                      </a:r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755/708/875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906/863/955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112/115/180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737/657/761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868/814/864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119/161/121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797/751/787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922/870/901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93/72/53</a:t>
                      </a:r>
                      <a:endParaRPr lang="en-US" dirty="0"/>
                    </a:p>
                  </a:txBody>
                  <a:tcPr/>
                </a:tc>
              </a:tr>
              <a:tr h="345172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777/718/750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870/825/871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122/154/121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17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</a:t>
            </a:r>
            <a:r>
              <a:rPr lang="en-US" b="1" dirty="0" smtClean="0">
                <a:solidFill>
                  <a:schemeClr val="tx1"/>
                </a:solidFill>
              </a:rPr>
              <a:t>Data as of October 2021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73771"/>
            <a:ext cx="5377721" cy="45270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Galileo Benchmark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Benchmarks are completed in sequence with coursework Pre, Mid and Post tests based on course completion in a self-paced model. (Tests are not taken at standard quarter/semester intervals)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92919"/>
              </p:ext>
            </p:extLst>
          </p:nvPr>
        </p:nvGraphicFramePr>
        <p:xfrm>
          <a:off x="6574019" y="2233673"/>
          <a:ext cx="4833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165"/>
                <a:gridCol w="1333569"/>
                <a:gridCol w="18887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27/40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</a:t>
                      </a:r>
                      <a:r>
                        <a:rPr lang="en-US" b="1" baseline="0" dirty="0" smtClean="0"/>
                        <a:t> 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16/25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13/19 Moderate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41188"/>
              </p:ext>
            </p:extLst>
          </p:nvPr>
        </p:nvGraphicFramePr>
        <p:xfrm>
          <a:off x="6561528" y="4229864"/>
          <a:ext cx="483349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165"/>
                <a:gridCol w="1346062"/>
                <a:gridCol w="18762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27/42</a:t>
                      </a:r>
                      <a:r>
                        <a:rPr lang="en-US" baseline="0" dirty="0" smtClean="0"/>
                        <a:t>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Geom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16/23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10/18</a:t>
                      </a:r>
                      <a:r>
                        <a:rPr lang="en-US" baseline="0" dirty="0" smtClean="0"/>
                        <a:t> Moderate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523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6B93D-0256-4AA7-AF53-A6AC2B64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1554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Benchmark </a:t>
            </a:r>
            <a:r>
              <a:rPr lang="en-US" b="1" dirty="0" smtClean="0">
                <a:solidFill>
                  <a:schemeClr val="tx1"/>
                </a:solidFill>
              </a:rPr>
              <a:t>Data/Implications Q1 Notes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324475" cy="40885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IXL 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MTSS Tier identification for WINS support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Celebrating student growth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Leveraging support persons by sharing IXL data and explaining how to support from home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Implementing more focused direct instruction </a:t>
            </a:r>
            <a:r>
              <a:rPr lang="en-US" dirty="0" smtClean="0">
                <a:solidFill>
                  <a:schemeClr val="tx1"/>
                </a:solidFill>
              </a:rPr>
              <a:t>classes in Math/ELA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Math embedded IXL into core curriculum as Tier 1 intervention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Galileo Data Implications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Standards analysis for Instruction and Curriculum revision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Projection for State Assessment proficiency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Aligned but culturally biased test content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Test administration fidelity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0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D2BEF-D1F6-419B-847A-908D25AF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74132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Celebrations and </a:t>
            </a:r>
            <a:r>
              <a:rPr lang="en-US" b="1" dirty="0" smtClean="0">
                <a:solidFill>
                  <a:schemeClr val="tx1"/>
                </a:solidFill>
              </a:rPr>
              <a:t>Challenges – Q1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1A2C8D-DB23-410B-9DA2-0EE58AD79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Celebrations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Quality and experienced 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Continued MTSS implementation/Leveraging Support Person buy-in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IXL and WINS classes making a difference in growing students’ grade level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Continuing improved credit </a:t>
            </a:r>
            <a:r>
              <a:rPr lang="en-US" dirty="0" smtClean="0">
                <a:solidFill>
                  <a:schemeClr val="tx1"/>
                </a:solidFill>
              </a:rPr>
              <a:t>earning from last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Vocational experiences offered to improve engagement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SEL Curriculum implementation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D29E669-7530-43FF-BE38-C62FE4DC50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Challenges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 Attendance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 withdrawals without contact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Master schedule doesn’t lend itself to extra-</a:t>
            </a:r>
            <a:r>
              <a:rPr lang="en-US" dirty="0" err="1" smtClean="0">
                <a:solidFill>
                  <a:schemeClr val="tx1"/>
                </a:solidFill>
              </a:rPr>
              <a:t>curriculars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Balancing the need for engaging, inclusive, and rigorous curriculum that gives student’s choice while ensuring that courses can be completed in 8-12 weeks.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9CBD3C9-4E66-426D-948E-7CF477810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DB95FCF-AD96-482F-9FB8-CD95725E6E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64EEEC00-AD80-4734-BEE6-04CBDEC830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C26C0AB-632B-4701-A5A6-052B75B7F6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22A2853-A55A-47F7-902F-6DE7185D8D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A0A3D00-134B-401B-BED1-39F1B734C9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4F11129-8A77-4850-9BAB-FDA0CF4F3B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843400-1481-4CFB-A30C-E3749A3C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553" y="893398"/>
            <a:ext cx="6019601" cy="318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100" b="1">
                <a:solidFill>
                  <a:srgbClr val="FFFFFF"/>
                </a:solidFill>
              </a:rPr>
              <a:t>Data Presentation</a:t>
            </a:r>
          </a:p>
        </p:txBody>
      </p:sp>
      <p:pic>
        <p:nvPicPr>
          <p:cNvPr id="7" name="Graphic 6" descr="Bar chart">
            <a:extLst>
              <a:ext uri="{FF2B5EF4-FFF2-40B4-BE49-F238E27FC236}">
                <a16:creationId xmlns="" xmlns:a16="http://schemas.microsoft.com/office/drawing/2014/main" id="{A6AA6132-6BDB-4377-8135-CA9CCAF9B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2065" y="1860302"/>
            <a:ext cx="3135414" cy="31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0E2D223-FC0F-4366-90B2-EFD475F2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3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Attendance and Grad Rate</a:t>
            </a:r>
            <a:r>
              <a:rPr lang="en-US" dirty="0">
                <a:solidFill>
                  <a:schemeClr val="tx1"/>
                </a:solidFill>
              </a:rPr>
              <a:t> (if applicable)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C368B71D-71A1-4290-AD54-C1DEA09BCB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B98A507-29EF-4114-9438-C5149B5ED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Attendance</a:t>
            </a:r>
          </a:p>
          <a:p>
            <a:r>
              <a:rPr lang="en-US" dirty="0">
                <a:solidFill>
                  <a:schemeClr val="tx1"/>
                </a:solidFill>
              </a:rPr>
              <a:t>Average daily attendance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67.5% Q1, 63.7% Q2 </a:t>
            </a:r>
            <a:r>
              <a:rPr lang="en-US" dirty="0" smtClean="0">
                <a:solidFill>
                  <a:schemeClr val="tx1"/>
                </a:solidFill>
              </a:rPr>
              <a:t>(approximately </a:t>
            </a:r>
            <a:r>
              <a:rPr lang="en-US" b="1" dirty="0" smtClean="0">
                <a:solidFill>
                  <a:schemeClr val="tx1"/>
                </a:solidFill>
              </a:rPr>
              <a:t>5% </a:t>
            </a:r>
            <a:r>
              <a:rPr lang="en-US" dirty="0" smtClean="0">
                <a:solidFill>
                  <a:schemeClr val="tx1"/>
                </a:solidFill>
              </a:rPr>
              <a:t>of absences COVID related)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% chronically absent or on-track to be chronically absent: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95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(defined as absent 10% or more of enrolled days)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Projected Graduation Rate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4-Year 2022 </a:t>
            </a:r>
            <a:r>
              <a:rPr lang="en-US" dirty="0">
                <a:solidFill>
                  <a:schemeClr val="tx1"/>
                </a:solidFill>
              </a:rPr>
              <a:t>Grad Rate: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/39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10% </a:t>
            </a:r>
            <a:r>
              <a:rPr lang="en-US" dirty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track or graduates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5-Year Grad Rate: 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en-US" dirty="0" smtClean="0">
                <a:solidFill>
                  <a:schemeClr val="tx1"/>
                </a:solidFill>
              </a:rPr>
              <a:t>/40= </a:t>
            </a:r>
            <a:r>
              <a:rPr lang="en-US" dirty="0" smtClean="0">
                <a:solidFill>
                  <a:schemeClr val="tx1"/>
                </a:solidFill>
              </a:rPr>
              <a:t>20</a:t>
            </a:r>
            <a:r>
              <a:rPr lang="en-US" dirty="0" smtClean="0">
                <a:solidFill>
                  <a:schemeClr val="tx1"/>
                </a:solidFill>
              </a:rPr>
              <a:t>% </a:t>
            </a:r>
            <a:r>
              <a:rPr lang="en-US" dirty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track or graduated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F7F7BE72-989B-4625-A849-B95A52584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Supports/Implications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91202D8-AC01-4240-8C36-BE49B1657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72644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Attendance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MTSS Tier 2/3 Interventions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Home Visits</a:t>
            </a: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/>
                </a:solidFill>
              </a:rPr>
              <a:t>Grad </a:t>
            </a:r>
            <a:r>
              <a:rPr lang="en-US" b="1" dirty="0" smtClean="0">
                <a:solidFill>
                  <a:schemeClr val="tx1"/>
                </a:solidFill>
              </a:rPr>
              <a:t>Rate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On Track Monitoring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WINS Skill Recovery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Extended Day/Support Person Meeting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3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945319"/>
              </p:ext>
            </p:extLst>
          </p:nvPr>
        </p:nvGraphicFramePr>
        <p:xfrm>
          <a:off x="2368444" y="1454047"/>
          <a:ext cx="7929799" cy="4941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217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W11/21</a:t>
            </a:r>
          </a:p>
          <a:p>
            <a:pPr lvl="1"/>
            <a:r>
              <a:rPr lang="en-US" dirty="0" smtClean="0"/>
              <a:t>Moved out of state	3</a:t>
            </a:r>
          </a:p>
          <a:p>
            <a:r>
              <a:rPr lang="en-US" dirty="0" smtClean="0"/>
              <a:t>W4/W41/W5</a:t>
            </a:r>
          </a:p>
          <a:p>
            <a:pPr lvl="1"/>
            <a:r>
              <a:rPr lang="en-US" dirty="0" smtClean="0"/>
              <a:t>Work		15</a:t>
            </a:r>
          </a:p>
          <a:p>
            <a:pPr lvl="1"/>
            <a:r>
              <a:rPr lang="en-US" dirty="0" smtClean="0"/>
              <a:t>Mental Health	5</a:t>
            </a:r>
          </a:p>
          <a:p>
            <a:pPr lvl="1"/>
            <a:r>
              <a:rPr lang="en-US" dirty="0" err="1" smtClean="0"/>
              <a:t>Antimask</a:t>
            </a:r>
            <a:r>
              <a:rPr lang="en-US" dirty="0" smtClean="0"/>
              <a:t>		1</a:t>
            </a:r>
          </a:p>
          <a:p>
            <a:pPr lvl="1"/>
            <a:r>
              <a:rPr lang="en-US" dirty="0" smtClean="0"/>
              <a:t>Other/Unknown	4</a:t>
            </a:r>
          </a:p>
          <a:p>
            <a:r>
              <a:rPr lang="en-US" dirty="0" smtClean="0"/>
              <a:t>W7</a:t>
            </a:r>
          </a:p>
          <a:p>
            <a:pPr lvl="1"/>
            <a:r>
              <a:rPr lang="en-US" dirty="0" smtClean="0"/>
              <a:t>Graduates		4</a:t>
            </a:r>
          </a:p>
          <a:p>
            <a:r>
              <a:rPr lang="en-US" dirty="0" smtClean="0"/>
              <a:t>W9</a:t>
            </a:r>
          </a:p>
          <a:p>
            <a:pPr lvl="1"/>
            <a:r>
              <a:rPr lang="en-US" dirty="0" smtClean="0"/>
              <a:t>Home School		1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108482"/>
              </p:ext>
            </p:extLst>
          </p:nvPr>
        </p:nvGraphicFramePr>
        <p:xfrm>
          <a:off x="6031435" y="1678897"/>
          <a:ext cx="5660892" cy="434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63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F467FB89-2E60-4D30-AFDB-124CB978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9953"/>
            <a:ext cx="9875520" cy="1356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*any other data your school values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B248D61-8CFE-4B42-B4F1-8F7973DB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08879"/>
            <a:ext cx="9872871" cy="43871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A-F Letter Grade Credits Earned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Quarter </a:t>
            </a:r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FY22 </a:t>
            </a:r>
            <a:r>
              <a:rPr lang="en-US" dirty="0" smtClean="0">
                <a:solidFill>
                  <a:schemeClr val="tx1"/>
                </a:solidFill>
              </a:rPr>
              <a:t>51/110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46% </a:t>
            </a:r>
            <a:r>
              <a:rPr lang="en-US" dirty="0" smtClean="0">
                <a:solidFill>
                  <a:schemeClr val="tx1"/>
                </a:solidFill>
              </a:rPr>
              <a:t>earned </a:t>
            </a:r>
            <a:r>
              <a:rPr lang="en-US" dirty="0" smtClean="0">
                <a:solidFill>
                  <a:schemeClr val="tx1"/>
                </a:solidFill>
              </a:rPr>
              <a:t>1.00 </a:t>
            </a:r>
            <a:r>
              <a:rPr lang="en-US" dirty="0" smtClean="0">
                <a:solidFill>
                  <a:schemeClr val="tx1"/>
                </a:solidFill>
              </a:rPr>
              <a:t>or more credits, on track to earn </a:t>
            </a:r>
            <a:r>
              <a:rPr lang="en-US" dirty="0" smtClean="0">
                <a:solidFill>
                  <a:schemeClr val="tx1"/>
                </a:solidFill>
              </a:rPr>
              <a:t>4+ </a:t>
            </a:r>
            <a:r>
              <a:rPr lang="en-US" dirty="0" smtClean="0">
                <a:solidFill>
                  <a:schemeClr val="tx1"/>
                </a:solidFill>
              </a:rPr>
              <a:t>credits in school year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 Track (all cohorts)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9 On Track as of 10/26/2021 (2 Cohort 2020, 3 Cohort 2021, 4 Cohort 2022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2 On Track as of 02/08/2022 </a:t>
            </a:r>
            <a:r>
              <a:rPr lang="en-US" dirty="0" smtClean="0">
                <a:solidFill>
                  <a:schemeClr val="tx1"/>
                </a:solidFill>
              </a:rPr>
              <a:t>(1 Cohort 2020, 1 Cohort 2022, others from Q1 withdrew)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Credit </a:t>
            </a:r>
            <a:r>
              <a:rPr lang="en-US" dirty="0" smtClean="0">
                <a:solidFill>
                  <a:schemeClr val="tx1"/>
                </a:solidFill>
              </a:rPr>
              <a:t>deficiencies at Q1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Average all cohorts 5.75 credits behind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Cohorts 2019, 2020, 2021 – 7.4 credits behind / Cohort 2022 – 7.2 credits behind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 with transportation barriers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Students who have work/sibling care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Students experiencing trauma and mental health issues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Students without adult support </a:t>
            </a:r>
            <a:r>
              <a:rPr lang="en-US" dirty="0" smtClean="0">
                <a:solidFill>
                  <a:schemeClr val="tx1"/>
                </a:solidFill>
              </a:rPr>
              <a:t>persons – </a:t>
            </a:r>
            <a:r>
              <a:rPr lang="en-US" b="1" dirty="0" smtClean="0">
                <a:solidFill>
                  <a:schemeClr val="tx1"/>
                </a:solidFill>
              </a:rPr>
              <a:t>12 of 106 as of 02/15/22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09C0BCD-BEE9-423F-A51C-BCCD8E5EAA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9998D094-42B2-42BA-AA14-E8FBE073A5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8465D64B-59F4-4BDC-B833-A17EF1E046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F7726A94-1EF0-4D91-B7BF-C033E3D6E5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Magnifying glass showing decling performance">
            <a:extLst>
              <a:ext uri="{FF2B5EF4-FFF2-40B4-BE49-F238E27FC236}">
                <a16:creationId xmlns="" xmlns:a16="http://schemas.microsoft.com/office/drawing/2014/main" id="{2AF6B8E8-A525-4F1B-85B2-64B213B6A1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60000"/>
          </a:blip>
          <a:srcRect t="1220" b="14510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98F0650C-11DF-45E6-8EC2-E3B298F0D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4FB4153-1E3E-4AE9-8306-E8C292894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E6F8B75-8751-45FC-8EB2-E89AE6F70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7200" b="1" cap="all" dirty="0">
                <a:solidFill>
                  <a:schemeClr val="tx1"/>
                </a:solidFill>
              </a:rPr>
              <a:t>Benchmark Assessment Data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F9BBCDC-AD01-4B94-A91D-AA87A9B45B60}"/>
              </a:ext>
            </a:extLst>
          </p:cNvPr>
          <p:cNvSpPr txBox="1"/>
          <p:nvPr/>
        </p:nvSpPr>
        <p:spPr>
          <a:xfrm>
            <a:off x="2347331" y="3883599"/>
            <a:ext cx="7487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Summary of Data | Implications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275173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Galileo Benchmark Data February 2022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B8013CDE-B42E-4F51-BD68-D8BAC365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873771"/>
            <a:ext cx="3399020" cy="45270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Galileo Benchmark 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Benchmarks are completed in sequence with coursework Pre, Mid and Post tests based on course completion in a self-paced model. (Tests are not taken at standard quarter/semester intervals)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865874"/>
              </p:ext>
            </p:extLst>
          </p:nvPr>
        </p:nvGraphicFramePr>
        <p:xfrm>
          <a:off x="4736893" y="1753988"/>
          <a:ext cx="658068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114"/>
                <a:gridCol w="1454045"/>
                <a:gridCol w="1762083"/>
                <a:gridCol w="20154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Sem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dirty="0" smtClean="0"/>
                        <a:t>Post-test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31/48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</a:t>
                      </a:r>
                      <a:r>
                        <a:rPr lang="en-US" b="1" baseline="0" dirty="0" smtClean="0"/>
                        <a:t> 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20/230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ELA 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20/29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85472"/>
              </p:ext>
            </p:extLst>
          </p:nvPr>
        </p:nvGraphicFramePr>
        <p:xfrm>
          <a:off x="4751882" y="3762532"/>
          <a:ext cx="6643142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105"/>
                <a:gridCol w="1364105"/>
                <a:gridCol w="1798819"/>
                <a:gridCol w="2116113"/>
              </a:tblGrid>
              <a:tr h="838173">
                <a:tc>
                  <a:txBody>
                    <a:bodyPr/>
                    <a:lstStyle/>
                    <a:p>
                      <a:r>
                        <a:rPr lang="en-US" dirty="0" smtClean="0"/>
                        <a:t>Pre-test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Sem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dirty="0" smtClean="0"/>
                        <a:t>Post-test Proficiency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30/50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Geom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19/28 </a:t>
                      </a:r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ALG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8791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11649</TotalTime>
  <Words>1819</Words>
  <Application>Microsoft Office PowerPoint</Application>
  <PresentationFormat>Custom</PresentationFormat>
  <Paragraphs>349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Basis</vt:lpstr>
      <vt:lpstr>Edge himmel park</vt:lpstr>
      <vt:lpstr>Mission and Vision</vt:lpstr>
      <vt:lpstr>Data Presentation</vt:lpstr>
      <vt:lpstr>Attendance and Grad Rate (if applicable)</vt:lpstr>
      <vt:lpstr>Absence data</vt:lpstr>
      <vt:lpstr>Withdrawal data</vt:lpstr>
      <vt:lpstr>*any other data your school values  </vt:lpstr>
      <vt:lpstr>Benchmark Assessment Data </vt:lpstr>
      <vt:lpstr>Galileo Benchmark Data February 2022</vt:lpstr>
      <vt:lpstr>Benchmark Data/Implications Q2 Notes</vt:lpstr>
      <vt:lpstr>Action Plan Progress</vt:lpstr>
      <vt:lpstr>Principle 1: </vt:lpstr>
      <vt:lpstr>Principle 2: </vt:lpstr>
      <vt:lpstr>Principle 2: </vt:lpstr>
      <vt:lpstr>Principle 5: </vt:lpstr>
      <vt:lpstr>IAP Process Goals </vt:lpstr>
      <vt:lpstr>IAP Impact Goals </vt:lpstr>
      <vt:lpstr>conclusions</vt:lpstr>
      <vt:lpstr>Celebrations and Challenges – Q3</vt:lpstr>
      <vt:lpstr>Implications &amp; Commitments </vt:lpstr>
      <vt:lpstr>PowerPoint Presentation</vt:lpstr>
      <vt:lpstr>IXL Benchmark Data as of October 2021</vt:lpstr>
      <vt:lpstr>Benchmark Data as of October 2021</vt:lpstr>
      <vt:lpstr>Benchmark Data/Implications Q1 Notes</vt:lpstr>
      <vt:lpstr>Celebrations and Challenges – Q1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</dc:title>
  <dc:creator>Plencner, Katy</dc:creator>
  <cp:lastModifiedBy>Anne Ortiz</cp:lastModifiedBy>
  <cp:revision>45</cp:revision>
  <dcterms:created xsi:type="dcterms:W3CDTF">2021-03-04T20:03:23Z</dcterms:created>
  <dcterms:modified xsi:type="dcterms:W3CDTF">2022-02-22T20:37:02Z</dcterms:modified>
</cp:coreProperties>
</file>