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84" r:id="rId4"/>
    <p:sldId id="285" r:id="rId5"/>
    <p:sldId id="301" r:id="rId6"/>
    <p:sldId id="302" r:id="rId7"/>
    <p:sldId id="289" r:id="rId8"/>
    <p:sldId id="286" r:id="rId9"/>
    <p:sldId id="299" r:id="rId10"/>
    <p:sldId id="288" r:id="rId11"/>
    <p:sldId id="292" r:id="rId12"/>
    <p:sldId id="293" r:id="rId13"/>
    <p:sldId id="294" r:id="rId14"/>
    <p:sldId id="300" r:id="rId15"/>
    <p:sldId id="296" r:id="rId16"/>
    <p:sldId id="297" r:id="rId17"/>
    <p:sldId id="290" r:id="rId18"/>
    <p:sldId id="291" r:id="rId19"/>
    <p:sldId id="298" r:id="rId20"/>
    <p:sldId id="303" r:id="rId21"/>
    <p:sldId id="287" r:id="rId22"/>
    <p:sldId id="304" r:id="rId23"/>
    <p:sldId id="305" r:id="rId2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1ABDF3-FB04-4494-9569-C830A63C62E8}" v="11" dt="2021-10-06T19:42:29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9808" autoAdjust="0"/>
  </p:normalViewPr>
  <p:slideViewPr>
    <p:cSldViewPr snapToGrid="0">
      <p:cViewPr>
        <p:scale>
          <a:sx n="66" d="100"/>
          <a:sy n="66" d="100"/>
        </p:scale>
        <p:origin x="-8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sch, Ken" userId="c817bdc8-e645-4706-aead-647d113409fc" providerId="ADAL" clId="{731ABDF3-FB04-4494-9569-C830A63C62E8}"/>
    <pc:docChg chg="undo custSel modSld">
      <pc:chgData name="Rausch, Ken" userId="c817bdc8-e645-4706-aead-647d113409fc" providerId="ADAL" clId="{731ABDF3-FB04-4494-9569-C830A63C62E8}" dt="2021-10-06T19:42:29.315" v="213"/>
      <pc:docMkLst>
        <pc:docMk/>
      </pc:docMkLst>
      <pc:sldChg chg="addSp delSp modSp mod delDesignElem">
        <pc:chgData name="Rausch, Ken" userId="c817bdc8-e645-4706-aead-647d113409fc" providerId="ADAL" clId="{731ABDF3-FB04-4494-9569-C830A63C62E8}" dt="2021-10-06T19:42:29.315" v="213"/>
        <pc:sldMkLst>
          <pc:docMk/>
          <pc:sldMk cId="2217907658" sldId="257"/>
        </pc:sldMkLst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217907658" sldId="257"/>
            <ac:spMk id="2" creationId="{00000000-0000-0000-0000-000000000000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217907658" sldId="257"/>
            <ac:spMk id="3" creationId="{00000000-0000-0000-0000-000000000000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2217907658" sldId="257"/>
            <ac:spMk id="23" creationId="{F7726A94-1EF0-4D91-B7BF-C033E3D6E51B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2217907658" sldId="257"/>
            <ac:spMk id="27" creationId="{24FB4153-1E3E-4AE9-8306-E8C292894B04}"/>
          </ac:spMkLst>
        </pc:sp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2217907658" sldId="257"/>
            <ac:cxnSpMk id="25" creationId="{98F0650C-11DF-45E6-8EC2-E3B298F0D80A}"/>
          </ac:cxnSpMkLst>
        </pc:cxnChg>
      </pc:sldChg>
      <pc:sldChg chg="modSp mod">
        <pc:chgData name="Rausch, Ken" userId="c817bdc8-e645-4706-aead-647d113409fc" providerId="ADAL" clId="{731ABDF3-FB04-4494-9569-C830A63C62E8}" dt="2021-10-06T19:38:05.294" v="33" actId="207"/>
        <pc:sldMkLst>
          <pc:docMk/>
          <pc:sldMk cId="3203393529" sldId="258"/>
        </pc:sldMkLst>
        <pc:spChg chg="mod">
          <ac:chgData name="Rausch, Ken" userId="c817bdc8-e645-4706-aead-647d113409fc" providerId="ADAL" clId="{731ABDF3-FB04-4494-9569-C830A63C62E8}" dt="2021-10-06T19:38:05.294" v="33" actId="207"/>
          <ac:spMkLst>
            <pc:docMk/>
            <pc:sldMk cId="3203393529" sldId="258"/>
            <ac:spMk id="2" creationId="{00000000-0000-0000-0000-000000000000}"/>
          </ac:spMkLst>
        </pc:spChg>
        <pc:graphicFrameChg chg="mod">
          <ac:chgData name="Rausch, Ken" userId="c817bdc8-e645-4706-aead-647d113409fc" providerId="ADAL" clId="{731ABDF3-FB04-4494-9569-C830A63C62E8}" dt="2021-10-06T19:37:00.834" v="2" actId="207"/>
          <ac:graphicFrameMkLst>
            <pc:docMk/>
            <pc:sldMk cId="3203393529" sldId="258"/>
            <ac:graphicFrameMk id="5" creationId="{EBEE701C-1CA8-4DA4-BCDD-BED11DEA70A0}"/>
          </ac:graphicFrameMkLst>
        </pc:graphicFrameChg>
      </pc:sldChg>
      <pc:sldChg chg="addSp delSp delDesignElem">
        <pc:chgData name="Rausch, Ken" userId="c817bdc8-e645-4706-aead-647d113409fc" providerId="ADAL" clId="{731ABDF3-FB04-4494-9569-C830A63C62E8}" dt="2021-10-06T19:42:29.315" v="213"/>
        <pc:sldMkLst>
          <pc:docMk/>
          <pc:sldMk cId="1774270130" sldId="284"/>
        </pc:sldMkLst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774270130" sldId="284"/>
            <ac:spMk id="10" creationId="{79CBD3C9-4E66-426D-948E-7CF4778107E8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774270130" sldId="284"/>
            <ac:spMk id="12" creationId="{DDB95FCF-AD96-482F-9FB8-CD95725E6EFF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774270130" sldId="284"/>
            <ac:spMk id="16" creationId="{6C26C0AB-632B-4701-A5A6-052B75B7F659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774270130" sldId="284"/>
            <ac:spMk id="18" creationId="{122A2853-A55A-47F7-902F-6DE7185D8DA6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774270130" sldId="284"/>
            <ac:spMk id="22" creationId="{F4F11129-8A77-4850-9BAB-FDA0CF4F3B66}"/>
          </ac:spMkLst>
        </pc:sp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1774270130" sldId="284"/>
            <ac:cxnSpMk id="14" creationId="{64EEEC00-AD80-4734-BEE6-04CBDEC830C9}"/>
          </ac:cxnSpMkLst>
        </pc:cxn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1774270130" sldId="284"/>
            <ac:cxnSpMk id="20" creationId="{4A0A3D00-134B-401B-BED1-39F1B734C951}"/>
          </ac:cxnSpMkLst>
        </pc:cxnChg>
      </pc:sldChg>
      <pc:sldChg chg="modSp mod">
        <pc:chgData name="Rausch, Ken" userId="c817bdc8-e645-4706-aead-647d113409fc" providerId="ADAL" clId="{731ABDF3-FB04-4494-9569-C830A63C62E8}" dt="2021-10-06T19:42:29.315" v="213"/>
        <pc:sldMkLst>
          <pc:docMk/>
          <pc:sldMk cId="2344235110" sldId="285"/>
        </pc:sldMkLst>
        <pc:spChg chg="mod">
          <ac:chgData name="Rausch, Ken" userId="c817bdc8-e645-4706-aead-647d113409fc" providerId="ADAL" clId="{731ABDF3-FB04-4494-9569-C830A63C62E8}" dt="2021-10-06T19:37:57.895" v="32" actId="1035"/>
          <ac:spMkLst>
            <pc:docMk/>
            <pc:sldMk cId="2344235110" sldId="285"/>
            <ac:spMk id="4" creationId="{80E2D223-FC0F-4366-90B2-EFD475F25132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344235110" sldId="285"/>
            <ac:spMk id="5" creationId="{6B98A507-29EF-4114-9438-C5149B5ED5DE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344235110" sldId="285"/>
            <ac:spMk id="6" creationId="{C368B71D-71A1-4290-AD54-C1DEA09BCBA0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344235110" sldId="285"/>
            <ac:spMk id="7" creationId="{F7F7BE72-989B-4625-A849-B95A525848D5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344235110" sldId="285"/>
            <ac:spMk id="8" creationId="{F91202D8-AC01-4240-8C36-BE49B16579B3}"/>
          </ac:spMkLst>
        </pc:spChg>
      </pc:sldChg>
      <pc:sldChg chg="addSp delSp modSp mod delDesignElem">
        <pc:chgData name="Rausch, Ken" userId="c817bdc8-e645-4706-aead-647d113409fc" providerId="ADAL" clId="{731ABDF3-FB04-4494-9569-C830A63C62E8}" dt="2021-10-06T19:42:29.315" v="213"/>
        <pc:sldMkLst>
          <pc:docMk/>
          <pc:sldMk cId="1275173627" sldId="286"/>
        </pc:sldMkLst>
        <pc:spChg chg="mod">
          <ac:chgData name="Rausch, Ken" userId="c817bdc8-e645-4706-aead-647d113409fc" providerId="ADAL" clId="{731ABDF3-FB04-4494-9569-C830A63C62E8}" dt="2021-10-06T19:38:30.649" v="56" actId="207"/>
          <ac:spMkLst>
            <pc:docMk/>
            <pc:sldMk cId="1275173627" sldId="286"/>
            <ac:spMk id="7" creationId="{5E6F8B75-8751-45FC-8EB2-E89AE6F70A08}"/>
          </ac:spMkLst>
        </pc:spChg>
        <pc:spChg chg="mod">
          <ac:chgData name="Rausch, Ken" userId="c817bdc8-e645-4706-aead-647d113409fc" providerId="ADAL" clId="{731ABDF3-FB04-4494-9569-C830A63C62E8}" dt="2021-10-06T19:38:36.854" v="57" actId="207"/>
          <ac:spMkLst>
            <pc:docMk/>
            <pc:sldMk cId="1275173627" sldId="286"/>
            <ac:spMk id="9" creationId="{2F9BBCDC-AD01-4B94-A91D-AA87A9B45B60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275173627" sldId="286"/>
            <ac:spMk id="14" creationId="{809C0BCD-BEE9-423F-A51C-BCCD8E5EAADA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275173627" sldId="286"/>
            <ac:spMk id="16" creationId="{9998D094-42B2-42BA-AA14-E8FBE073A5D8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275173627" sldId="286"/>
            <ac:spMk id="20" creationId="{F7726A94-1EF0-4D91-B7BF-C033E3D6E51B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275173627" sldId="286"/>
            <ac:spMk id="24" creationId="{24FB4153-1E3E-4AE9-8306-E8C292894B04}"/>
          </ac:spMkLst>
        </pc:sp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1275173627" sldId="286"/>
            <ac:cxnSpMk id="18" creationId="{8465D64B-59F4-4BDC-B833-A17EF1E04697}"/>
          </ac:cxnSpMkLst>
        </pc:cxn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1275173627" sldId="286"/>
            <ac:cxnSpMk id="22" creationId="{98F0650C-11DF-45E6-8EC2-E3B298F0D80A}"/>
          </ac:cxnSpMkLst>
        </pc:cxnChg>
      </pc:sldChg>
      <pc:sldChg chg="modSp mod">
        <pc:chgData name="Rausch, Ken" userId="c817bdc8-e645-4706-aead-647d113409fc" providerId="ADAL" clId="{731ABDF3-FB04-4494-9569-C830A63C62E8}" dt="2021-10-06T19:42:29.315" v="213"/>
        <pc:sldMkLst>
          <pc:docMk/>
          <pc:sldMk cId="2370217624" sldId="287"/>
        </pc:sldMkLst>
        <pc:spChg chg="mod">
          <ac:chgData name="Rausch, Ken" userId="c817bdc8-e645-4706-aead-647d113409fc" providerId="ADAL" clId="{731ABDF3-FB04-4494-9569-C830A63C62E8}" dt="2021-10-06T19:38:49.532" v="71" actId="1035"/>
          <ac:spMkLst>
            <pc:docMk/>
            <pc:sldMk cId="2370217624" sldId="287"/>
            <ac:spMk id="2" creationId="{B796B93D-0256-4AA7-AF53-A6AC2B647BE7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370217624" sldId="287"/>
            <ac:spMk id="3" creationId="{B8013CDE-B42E-4F51-BD68-D8BAC36500EB}"/>
          </ac:spMkLst>
        </pc:spChg>
      </pc:sldChg>
      <pc:sldChg chg="modSp mod">
        <pc:chgData name="Rausch, Ken" userId="c817bdc8-e645-4706-aead-647d113409fc" providerId="ADAL" clId="{731ABDF3-FB04-4494-9569-C830A63C62E8}" dt="2021-10-06T19:42:29.315" v="213"/>
        <pc:sldMkLst>
          <pc:docMk/>
          <pc:sldMk cId="273140162" sldId="288"/>
        </pc:sldMkLst>
        <pc:spChg chg="mod">
          <ac:chgData name="Rausch, Ken" userId="c817bdc8-e645-4706-aead-647d113409fc" providerId="ADAL" clId="{731ABDF3-FB04-4494-9569-C830A63C62E8}" dt="2021-10-06T19:39:04.595" v="86" actId="1035"/>
          <ac:spMkLst>
            <pc:docMk/>
            <pc:sldMk cId="273140162" sldId="288"/>
            <ac:spMk id="2" creationId="{B796B93D-0256-4AA7-AF53-A6AC2B647BE7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73140162" sldId="288"/>
            <ac:spMk id="3" creationId="{B8013CDE-B42E-4F51-BD68-D8BAC36500EB}"/>
          </ac:spMkLst>
        </pc:spChg>
      </pc:sldChg>
      <pc:sldChg chg="modSp mod">
        <pc:chgData name="Rausch, Ken" userId="c817bdc8-e645-4706-aead-647d113409fc" providerId="ADAL" clId="{731ABDF3-FB04-4494-9569-C830A63C62E8}" dt="2021-10-06T19:42:29.315" v="213"/>
        <pc:sldMkLst>
          <pc:docMk/>
          <pc:sldMk cId="202772626" sldId="289"/>
        </pc:sldMkLst>
        <pc:spChg chg="mod">
          <ac:chgData name="Rausch, Ken" userId="c817bdc8-e645-4706-aead-647d113409fc" providerId="ADAL" clId="{731ABDF3-FB04-4494-9569-C830A63C62E8}" dt="2021-10-06T19:38:16.467" v="54" actId="1035"/>
          <ac:spMkLst>
            <pc:docMk/>
            <pc:sldMk cId="202772626" sldId="289"/>
            <ac:spMk id="7" creationId="{F467FB89-2E60-4D30-AFDB-124CB9788170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02772626" sldId="289"/>
            <ac:spMk id="8" creationId="{FB248D61-8CFE-4B42-B4F1-8F7973DB4DC2}"/>
          </ac:spMkLst>
        </pc:spChg>
      </pc:sldChg>
      <pc:sldChg chg="addSp delSp modSp mod delDesignElem">
        <pc:chgData name="Rausch, Ken" userId="c817bdc8-e645-4706-aead-647d113409fc" providerId="ADAL" clId="{731ABDF3-FB04-4494-9569-C830A63C62E8}" dt="2021-10-06T19:42:29.315" v="213"/>
        <pc:sldMkLst>
          <pc:docMk/>
          <pc:sldMk cId="2313288760" sldId="290"/>
        </pc:sldMkLst>
        <pc:spChg chg="mod">
          <ac:chgData name="Rausch, Ken" userId="c817bdc8-e645-4706-aead-647d113409fc" providerId="ADAL" clId="{731ABDF3-FB04-4494-9569-C830A63C62E8}" dt="2021-10-06T19:40:24.380" v="167" actId="207"/>
          <ac:spMkLst>
            <pc:docMk/>
            <pc:sldMk cId="2313288760" sldId="290"/>
            <ac:spMk id="2" creationId="{50ED0F63-4421-4EAE-926D-CCA20464F479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2313288760" sldId="290"/>
            <ac:spMk id="9" creationId="{809C0BCD-BEE9-423F-A51C-BCCD8E5EAADA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2313288760" sldId="290"/>
            <ac:spMk id="11" creationId="{9998D094-42B2-42BA-AA14-E8FBE073A5D8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2313288760" sldId="290"/>
            <ac:spMk id="15" creationId="{F7726A94-1EF0-4D91-B7BF-C033E3D6E51B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2313288760" sldId="290"/>
            <ac:spMk id="19" creationId="{24FB4153-1E3E-4AE9-8306-E8C292894B04}"/>
          </ac:spMkLst>
        </pc:sp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2313288760" sldId="290"/>
            <ac:cxnSpMk id="13" creationId="{8465D64B-59F4-4BDC-B833-A17EF1E04697}"/>
          </ac:cxnSpMkLst>
        </pc:cxn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2313288760" sldId="290"/>
            <ac:cxnSpMk id="17" creationId="{98F0650C-11DF-45E6-8EC2-E3B298F0D80A}"/>
          </ac:cxnSpMkLst>
        </pc:cxnChg>
      </pc:sldChg>
      <pc:sldChg chg="modSp mod">
        <pc:chgData name="Rausch, Ken" userId="c817bdc8-e645-4706-aead-647d113409fc" providerId="ADAL" clId="{731ABDF3-FB04-4494-9569-C830A63C62E8}" dt="2021-10-06T19:42:29.315" v="213"/>
        <pc:sldMkLst>
          <pc:docMk/>
          <pc:sldMk cId="84268449" sldId="291"/>
        </pc:sldMkLst>
        <pc:spChg chg="mod">
          <ac:chgData name="Rausch, Ken" userId="c817bdc8-e645-4706-aead-647d113409fc" providerId="ADAL" clId="{731ABDF3-FB04-4494-9569-C830A63C62E8}" dt="2021-10-06T19:40:37.139" v="180" actId="207"/>
          <ac:spMkLst>
            <pc:docMk/>
            <pc:sldMk cId="84268449" sldId="291"/>
            <ac:spMk id="2" creationId="{21BD2BEF-D1F6-419B-847A-908D25AF4F1F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84268449" sldId="291"/>
            <ac:spMk id="3" creationId="{2C1A2C8D-DB23-410B-9DA2-0EE58AD79202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84268449" sldId="291"/>
            <ac:spMk id="4" creationId="{9D29E669-7530-43FF-BE38-C62FE4DC50CD}"/>
          </ac:spMkLst>
        </pc:spChg>
      </pc:sldChg>
      <pc:sldChg chg="addSp delSp modSp mod delDesignElem">
        <pc:chgData name="Rausch, Ken" userId="c817bdc8-e645-4706-aead-647d113409fc" providerId="ADAL" clId="{731ABDF3-FB04-4494-9569-C830A63C62E8}" dt="2021-10-06T19:42:29.315" v="213"/>
        <pc:sldMkLst>
          <pc:docMk/>
          <pc:sldMk cId="3042168371" sldId="292"/>
        </pc:sldMkLst>
        <pc:spChg chg="mod">
          <ac:chgData name="Rausch, Ken" userId="c817bdc8-e645-4706-aead-647d113409fc" providerId="ADAL" clId="{731ABDF3-FB04-4494-9569-C830A63C62E8}" dt="2021-10-06T19:39:13.752" v="88" actId="207"/>
          <ac:spMkLst>
            <pc:docMk/>
            <pc:sldMk cId="3042168371" sldId="292"/>
            <ac:spMk id="2" creationId="{562C0FB6-A6AA-497D-BA5F-9B3156713D65}"/>
          </ac:spMkLst>
        </pc:spChg>
        <pc:spChg chg="mod">
          <ac:chgData name="Rausch, Ken" userId="c817bdc8-e645-4706-aead-647d113409fc" providerId="ADAL" clId="{731ABDF3-FB04-4494-9569-C830A63C62E8}" dt="2021-10-06T19:39:16.836" v="89" actId="207"/>
          <ac:spMkLst>
            <pc:docMk/>
            <pc:sldMk cId="3042168371" sldId="292"/>
            <ac:spMk id="3" creationId="{1C6EBBDB-9BBA-4B84-94DD-49C6E56DB119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3042168371" sldId="292"/>
            <ac:spMk id="9" creationId="{809C0BCD-BEE9-423F-A51C-BCCD8E5EAADA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3042168371" sldId="292"/>
            <ac:spMk id="11" creationId="{9998D094-42B2-42BA-AA14-E8FBE073A5D8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3042168371" sldId="292"/>
            <ac:spMk id="15" creationId="{F7726A94-1EF0-4D91-B7BF-C033E3D6E51B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3042168371" sldId="292"/>
            <ac:spMk id="19" creationId="{24FB4153-1E3E-4AE9-8306-E8C292894B04}"/>
          </ac:spMkLst>
        </pc:sp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3042168371" sldId="292"/>
            <ac:cxnSpMk id="13" creationId="{8465D64B-59F4-4BDC-B833-A17EF1E04697}"/>
          </ac:cxnSpMkLst>
        </pc:cxn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3042168371" sldId="292"/>
            <ac:cxnSpMk id="17" creationId="{98F0650C-11DF-45E6-8EC2-E3B298F0D80A}"/>
          </ac:cxnSpMkLst>
        </pc:cxnChg>
      </pc:sldChg>
      <pc:sldChg chg="modSp mod">
        <pc:chgData name="Rausch, Ken" userId="c817bdc8-e645-4706-aead-647d113409fc" providerId="ADAL" clId="{731ABDF3-FB04-4494-9569-C830A63C62E8}" dt="2021-10-06T19:39:38.483" v="112" actId="20577"/>
        <pc:sldMkLst>
          <pc:docMk/>
          <pc:sldMk cId="167696424" sldId="293"/>
        </pc:sldMkLst>
        <pc:spChg chg="mod">
          <ac:chgData name="Rausch, Ken" userId="c817bdc8-e645-4706-aead-647d113409fc" providerId="ADAL" clId="{731ABDF3-FB04-4494-9569-C830A63C62E8}" dt="2021-10-06T19:39:26.376" v="109" actId="207"/>
          <ac:spMkLst>
            <pc:docMk/>
            <pc:sldMk cId="167696424" sldId="293"/>
            <ac:spMk id="4" creationId="{7F0C72EB-FC1A-41E6-AC31-3D5758D830C8}"/>
          </ac:spMkLst>
        </pc:spChg>
        <pc:graphicFrameChg chg="modGraphic">
          <ac:chgData name="Rausch, Ken" userId="c817bdc8-e645-4706-aead-647d113409fc" providerId="ADAL" clId="{731ABDF3-FB04-4494-9569-C830A63C62E8}" dt="2021-10-06T19:39:38.483" v="112" actId="20577"/>
          <ac:graphicFrameMkLst>
            <pc:docMk/>
            <pc:sldMk cId="167696424" sldId="293"/>
            <ac:graphicFrameMk id="6" creationId="{5766A7EA-0917-43AF-9C61-CA30F72FBD64}"/>
          </ac:graphicFrameMkLst>
        </pc:graphicFrameChg>
      </pc:sldChg>
      <pc:sldChg chg="modSp mod">
        <pc:chgData name="Rausch, Ken" userId="c817bdc8-e645-4706-aead-647d113409fc" providerId="ADAL" clId="{731ABDF3-FB04-4494-9569-C830A63C62E8}" dt="2021-10-06T19:40:08.547" v="152" actId="1035"/>
        <pc:sldMkLst>
          <pc:docMk/>
          <pc:sldMk cId="3953414457" sldId="294"/>
        </pc:sldMkLst>
        <pc:spChg chg="mod">
          <ac:chgData name="Rausch, Ken" userId="c817bdc8-e645-4706-aead-647d113409fc" providerId="ADAL" clId="{731ABDF3-FB04-4494-9569-C830A63C62E8}" dt="2021-10-06T19:40:08.547" v="152" actId="1035"/>
          <ac:spMkLst>
            <pc:docMk/>
            <pc:sldMk cId="3953414457" sldId="294"/>
            <ac:spMk id="4" creationId="{7F0C72EB-FC1A-41E6-AC31-3D5758D830C8}"/>
          </ac:spMkLst>
        </pc:spChg>
        <pc:graphicFrameChg chg="modGraphic">
          <ac:chgData name="Rausch, Ken" userId="c817bdc8-e645-4706-aead-647d113409fc" providerId="ADAL" clId="{731ABDF3-FB04-4494-9569-C830A63C62E8}" dt="2021-10-06T19:39:48.981" v="114" actId="207"/>
          <ac:graphicFrameMkLst>
            <pc:docMk/>
            <pc:sldMk cId="3953414457" sldId="294"/>
            <ac:graphicFrameMk id="6" creationId="{5766A7EA-0917-43AF-9C61-CA30F72FBD64}"/>
          </ac:graphicFrameMkLst>
        </pc:graphicFrameChg>
      </pc:sldChg>
      <pc:sldChg chg="modSp mod">
        <pc:chgData name="Rausch, Ken" userId="c817bdc8-e645-4706-aead-647d113409fc" providerId="ADAL" clId="{731ABDF3-FB04-4494-9569-C830A63C62E8}" dt="2021-10-06T19:40:01.875" v="134" actId="1035"/>
        <pc:sldMkLst>
          <pc:docMk/>
          <pc:sldMk cId="1729293798" sldId="296"/>
        </pc:sldMkLst>
        <pc:spChg chg="mod">
          <ac:chgData name="Rausch, Ken" userId="c817bdc8-e645-4706-aead-647d113409fc" providerId="ADAL" clId="{731ABDF3-FB04-4494-9569-C830A63C62E8}" dt="2021-10-06T19:40:01.875" v="134" actId="1035"/>
          <ac:spMkLst>
            <pc:docMk/>
            <pc:sldMk cId="1729293798" sldId="296"/>
            <ac:spMk id="4" creationId="{7F0C72EB-FC1A-41E6-AC31-3D5758D830C8}"/>
          </ac:spMkLst>
        </pc:spChg>
        <pc:graphicFrameChg chg="modGraphic">
          <ac:chgData name="Rausch, Ken" userId="c817bdc8-e645-4706-aead-647d113409fc" providerId="ADAL" clId="{731ABDF3-FB04-4494-9569-C830A63C62E8}" dt="2021-10-06T19:39:54.822" v="116" actId="207"/>
          <ac:graphicFrameMkLst>
            <pc:docMk/>
            <pc:sldMk cId="1729293798" sldId="296"/>
            <ac:graphicFrameMk id="6" creationId="{5766A7EA-0917-43AF-9C61-CA30F72FBD64}"/>
          </ac:graphicFrameMkLst>
        </pc:graphicFrameChg>
      </pc:sldChg>
      <pc:sldChg chg="modSp mod">
        <pc:chgData name="Rausch, Ken" userId="c817bdc8-e645-4706-aead-647d113409fc" providerId="ADAL" clId="{731ABDF3-FB04-4494-9569-C830A63C62E8}" dt="2021-10-06T19:40:18.176" v="166" actId="207"/>
        <pc:sldMkLst>
          <pc:docMk/>
          <pc:sldMk cId="2868829709" sldId="297"/>
        </pc:sldMkLst>
        <pc:spChg chg="mod">
          <ac:chgData name="Rausch, Ken" userId="c817bdc8-e645-4706-aead-647d113409fc" providerId="ADAL" clId="{731ABDF3-FB04-4494-9569-C830A63C62E8}" dt="2021-10-06T19:40:14.886" v="165" actId="207"/>
          <ac:spMkLst>
            <pc:docMk/>
            <pc:sldMk cId="2868829709" sldId="297"/>
            <ac:spMk id="4" creationId="{7F0C72EB-FC1A-41E6-AC31-3D5758D830C8}"/>
          </ac:spMkLst>
        </pc:spChg>
        <pc:graphicFrameChg chg="modGraphic">
          <ac:chgData name="Rausch, Ken" userId="c817bdc8-e645-4706-aead-647d113409fc" providerId="ADAL" clId="{731ABDF3-FB04-4494-9569-C830A63C62E8}" dt="2021-10-06T19:40:18.176" v="166" actId="207"/>
          <ac:graphicFrameMkLst>
            <pc:docMk/>
            <pc:sldMk cId="2868829709" sldId="297"/>
            <ac:graphicFrameMk id="6" creationId="{5766A7EA-0917-43AF-9C61-CA30F72FBD64}"/>
          </ac:graphicFrameMkLst>
        </pc:graphicFrameChg>
      </pc:sldChg>
      <pc:sldChg chg="modSp mod">
        <pc:chgData name="Rausch, Ken" userId="c817bdc8-e645-4706-aead-647d113409fc" providerId="ADAL" clId="{731ABDF3-FB04-4494-9569-C830A63C62E8}" dt="2021-10-06T19:42:29.315" v="213"/>
        <pc:sldMkLst>
          <pc:docMk/>
          <pc:sldMk cId="282056276" sldId="298"/>
        </pc:sldMkLst>
        <pc:spChg chg="mod">
          <ac:chgData name="Rausch, Ken" userId="c817bdc8-e645-4706-aead-647d113409fc" providerId="ADAL" clId="{731ABDF3-FB04-4494-9569-C830A63C62E8}" dt="2021-10-06T19:40:49.876" v="184" actId="207"/>
          <ac:spMkLst>
            <pc:docMk/>
            <pc:sldMk cId="282056276" sldId="298"/>
            <ac:spMk id="2" creationId="{3168A1D3-793C-494B-98A5-22A962AD7B5C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82056276" sldId="298"/>
            <ac:spMk id="3" creationId="{1AA89C31-F732-4A63-91AF-9308BCF0516F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82056276" sldId="298"/>
            <ac:spMk id="4" creationId="{B91F6FB0-2351-430A-8905-2EC6A966D9FC}"/>
          </ac:spMkLst>
        </pc:spChg>
      </pc:sldChg>
    </pc:docChg>
  </pc:docChgLst>
  <pc:docChgLst>
    <pc:chgData name="Fontenot, Peggy" userId="2c6e2599-d6f6-4f34-9519-26230d0a7e8e" providerId="ADAL" clId="{66C918FA-9086-4A75-AFBC-D3A3016D7D10}"/>
    <pc:docChg chg="delSld">
      <pc:chgData name="Fontenot, Peggy" userId="2c6e2599-d6f6-4f34-9519-26230d0a7e8e" providerId="ADAL" clId="{66C918FA-9086-4A75-AFBC-D3A3016D7D10}" dt="2021-03-17T17:29:45.949" v="3" actId="2696"/>
      <pc:docMkLst>
        <pc:docMk/>
      </pc:docMkLst>
      <pc:sldChg chg="del">
        <pc:chgData name="Fontenot, Peggy" userId="2c6e2599-d6f6-4f34-9519-26230d0a7e8e" providerId="ADAL" clId="{66C918FA-9086-4A75-AFBC-D3A3016D7D10}" dt="2021-03-17T17:29:28.246" v="1" actId="2696"/>
        <pc:sldMkLst>
          <pc:docMk/>
          <pc:sldMk cId="2212822025" sldId="277"/>
        </pc:sldMkLst>
      </pc:sldChg>
      <pc:sldChg chg="del">
        <pc:chgData name="Fontenot, Peggy" userId="2c6e2599-d6f6-4f34-9519-26230d0a7e8e" providerId="ADAL" clId="{66C918FA-9086-4A75-AFBC-D3A3016D7D10}" dt="2021-03-17T17:29:39.883" v="2" actId="2696"/>
        <pc:sldMkLst>
          <pc:docMk/>
          <pc:sldMk cId="957516073" sldId="280"/>
        </pc:sldMkLst>
      </pc:sldChg>
      <pc:sldChg chg="del">
        <pc:chgData name="Fontenot, Peggy" userId="2c6e2599-d6f6-4f34-9519-26230d0a7e8e" providerId="ADAL" clId="{66C918FA-9086-4A75-AFBC-D3A3016D7D10}" dt="2021-03-17T17:29:45.949" v="3" actId="2696"/>
        <pc:sldMkLst>
          <pc:docMk/>
          <pc:sldMk cId="2678725280" sldId="281"/>
        </pc:sldMkLst>
      </pc:sldChg>
      <pc:sldChg chg="del">
        <pc:chgData name="Fontenot, Peggy" userId="2c6e2599-d6f6-4f34-9519-26230d0a7e8e" providerId="ADAL" clId="{66C918FA-9086-4A75-AFBC-D3A3016D7D10}" dt="2021-03-17T17:29:14.356" v="0" actId="2696"/>
        <pc:sldMkLst>
          <pc:docMk/>
          <pc:sldMk cId="1237919091" sldId="28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-01\EdgeData\BUSINESS%20OFFICE\Tyler%20SIS%20Data\Enrollment%20NW%200215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-01\EdgeData\BUSINESS%20OFFICE\Tyler%20SIS%20Data\Enrollment%20NW%200215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Students</a:t>
            </a:r>
            <a:r>
              <a:rPr lang="en-US" baseline="0"/>
              <a:t> by Days Absent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6148296372765711E-2"/>
          <c:y val="8.4732835926208699E-2"/>
          <c:w val="0.74955712920805073"/>
          <c:h val="0.81228169067682732"/>
        </c:manualLayout>
      </c:layout>
      <c:barChart>
        <c:barDir val="col"/>
        <c:grouping val="stacked"/>
        <c:varyColors val="0"/>
        <c:ser>
          <c:idx val="0"/>
          <c:order val="0"/>
          <c:tx>
            <c:v>Students enrolled less than 40 days</c:v>
          </c:tx>
          <c:spPr>
            <a:solidFill>
              <a:srgbClr val="00FF00"/>
            </a:solidFill>
          </c:spPr>
          <c:invertIfNegative val="0"/>
          <c:cat>
            <c:strRef>
              <c:f>WorkSheet1!$O$3:$O$9</c:f>
              <c:strCache>
                <c:ptCount val="7"/>
                <c:pt idx="0">
                  <c:v>10 or less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60 or more</c:v>
                </c:pt>
              </c:strCache>
            </c:strRef>
          </c:cat>
          <c:val>
            <c:numRef>
              <c:f>WorkSheet1!$Q$3:$Q$9</c:f>
              <c:numCache>
                <c:formatCode>General</c:formatCode>
                <c:ptCount val="7"/>
                <c:pt idx="0">
                  <c:v>11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v>Students enrolled more than 40 days</c:v>
          </c:tx>
          <c:spPr>
            <a:solidFill>
              <a:srgbClr val="FF0066"/>
            </a:solidFill>
          </c:spPr>
          <c:invertIfNegative val="0"/>
          <c:cat>
            <c:strRef>
              <c:f>WorkSheet1!$O$3:$O$9</c:f>
              <c:strCache>
                <c:ptCount val="7"/>
                <c:pt idx="0">
                  <c:v>10 or less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60 or more</c:v>
                </c:pt>
              </c:strCache>
            </c:strRef>
          </c:cat>
          <c:val>
            <c:numRef>
              <c:f>WorkSheet1!$R$3:$R$9</c:f>
              <c:numCache>
                <c:formatCode>General</c:formatCode>
                <c:ptCount val="7"/>
                <c:pt idx="0">
                  <c:v>5</c:v>
                </c:pt>
                <c:pt idx="1">
                  <c:v>19</c:v>
                </c:pt>
                <c:pt idx="2">
                  <c:v>11</c:v>
                </c:pt>
                <c:pt idx="3">
                  <c:v>7</c:v>
                </c:pt>
                <c:pt idx="4">
                  <c:v>9</c:v>
                </c:pt>
                <c:pt idx="5">
                  <c:v>14</c:v>
                </c:pt>
                <c:pt idx="6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050624"/>
        <c:axId val="15429632"/>
      </c:barChart>
      <c:catAx>
        <c:axId val="15050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Days Absent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5429632"/>
        <c:crosses val="autoZero"/>
        <c:auto val="1"/>
        <c:lblAlgn val="ctr"/>
        <c:lblOffset val="100"/>
        <c:noMultiLvlLbl val="0"/>
      </c:catAx>
      <c:valAx>
        <c:axId val="154296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Number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5050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24119933733975"/>
          <c:y val="0.50081476777493161"/>
          <c:w val="0.15233118076703089"/>
          <c:h val="0.167473506371393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[Enrollment NW 021522.xlsx]Withdrawal pivoit!PivotTable7</c:name>
    <c:fmtId val="4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Withdrawal by Code</a:t>
            </a: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spPr>
          <a:solidFill>
            <a:srgbClr val="FF0066"/>
          </a:solidFill>
        </c:spPr>
        <c:marker>
          <c:symbol val="none"/>
        </c:marker>
      </c:pivotFmt>
      <c:pivotFmt>
        <c:idx val="2"/>
        <c:spPr>
          <a:solidFill>
            <a:srgbClr val="FF0066"/>
          </a:solidFill>
        </c:spPr>
        <c:marker>
          <c:symbol val="none"/>
        </c:marker>
      </c:pivotFmt>
      <c:pivotFmt>
        <c:idx val="3"/>
        <c:spPr>
          <a:solidFill>
            <a:srgbClr val="FF0066"/>
          </a:solidFill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'Withdrawal pivoit'!$B$3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66"/>
            </a:solidFill>
          </c:spPr>
          <c:invertIfNegative val="0"/>
          <c:cat>
            <c:strRef>
              <c:f>'Withdrawal pivoit'!$A$4:$A$9</c:f>
              <c:strCache>
                <c:ptCount val="5"/>
                <c:pt idx="0">
                  <c:v>W1</c:v>
                </c:pt>
                <c:pt idx="1">
                  <c:v>W4</c:v>
                </c:pt>
                <c:pt idx="2">
                  <c:v>W41</c:v>
                </c:pt>
                <c:pt idx="3">
                  <c:v>W7</c:v>
                </c:pt>
                <c:pt idx="4">
                  <c:v>W9</c:v>
                </c:pt>
              </c:strCache>
            </c:strRef>
          </c:cat>
          <c:val>
            <c:numRef>
              <c:f>'Withdrawal pivoit'!$B$4:$B$9</c:f>
              <c:numCache>
                <c:formatCode>General</c:formatCode>
                <c:ptCount val="5"/>
                <c:pt idx="0">
                  <c:v>4</c:v>
                </c:pt>
                <c:pt idx="1">
                  <c:v>12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3668096"/>
        <c:axId val="184913920"/>
      </c:barChart>
      <c:catAx>
        <c:axId val="183668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Withdrawal code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84913920"/>
        <c:crosses val="autoZero"/>
        <c:auto val="1"/>
        <c:lblAlgn val="ctr"/>
        <c:lblOffset val="100"/>
        <c:noMultiLvlLbl val="0"/>
      </c:catAx>
      <c:valAx>
        <c:axId val="184913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3668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4C72C-48BB-4E30-98D9-7DF82FF6C7E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FC5A7CE-21A3-4ED5-9BD4-A97BB1A824E5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Edge provides an alternative to traditional education, creating an inclusive school community, focused on student learning.</a:t>
          </a:r>
          <a:endParaRPr lang="en-US" dirty="0">
            <a:solidFill>
              <a:schemeClr val="tx1"/>
            </a:solidFill>
          </a:endParaRPr>
        </a:p>
      </dgm:t>
    </dgm:pt>
    <dgm:pt modelId="{94785B51-E102-488D-972A-5778211EFFE3}" type="parTrans" cxnId="{51FCF4BB-5ABA-4665-81B0-0795A0464C13}">
      <dgm:prSet/>
      <dgm:spPr/>
      <dgm:t>
        <a:bodyPr/>
        <a:lstStyle/>
        <a:p>
          <a:endParaRPr lang="en-US"/>
        </a:p>
      </dgm:t>
    </dgm:pt>
    <dgm:pt modelId="{63051C61-BD9A-45F6-A266-CD0BC6053702}" type="sibTrans" cxnId="{51FCF4BB-5ABA-4665-81B0-0795A0464C13}">
      <dgm:prSet/>
      <dgm:spPr/>
      <dgm:t>
        <a:bodyPr/>
        <a:lstStyle/>
        <a:p>
          <a:endParaRPr lang="en-US"/>
        </a:p>
      </dgm:t>
    </dgm:pt>
    <dgm:pt modelId="{F116C8C2-A5C1-41AA-9787-0865D9C7A02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Success for every student, every day!</a:t>
          </a:r>
          <a:endParaRPr lang="en-US" dirty="0">
            <a:solidFill>
              <a:schemeClr val="tx1"/>
            </a:solidFill>
          </a:endParaRPr>
        </a:p>
      </dgm:t>
    </dgm:pt>
    <dgm:pt modelId="{90C24721-8AAA-4999-91D3-2242666F4C36}" type="parTrans" cxnId="{4F5C9B15-957E-447B-84B4-CA88B7FB8B92}">
      <dgm:prSet/>
      <dgm:spPr/>
      <dgm:t>
        <a:bodyPr/>
        <a:lstStyle/>
        <a:p>
          <a:endParaRPr lang="en-US"/>
        </a:p>
      </dgm:t>
    </dgm:pt>
    <dgm:pt modelId="{864E115A-4D8D-4F1A-8F09-6FF539E3A8A0}" type="sibTrans" cxnId="{4F5C9B15-957E-447B-84B4-CA88B7FB8B92}">
      <dgm:prSet/>
      <dgm:spPr/>
      <dgm:t>
        <a:bodyPr/>
        <a:lstStyle/>
        <a:p>
          <a:endParaRPr lang="en-US"/>
        </a:p>
      </dgm:t>
    </dgm:pt>
    <dgm:pt modelId="{BAB38180-F24F-483C-917A-8EA9A21D6D49}" type="pres">
      <dgm:prSet presAssocID="{9EF4C72C-48BB-4E30-98D9-7DF82FF6C7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3DE205-41AA-4D5A-8744-C24E84607A82}" type="pres">
      <dgm:prSet presAssocID="{CFC5A7CE-21A3-4ED5-9BD4-A97BB1A824E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74DC0-B277-4612-BC41-8B4F4034BC9C}" type="pres">
      <dgm:prSet presAssocID="{63051C61-BD9A-45F6-A266-CD0BC6053702}" presName="spacer" presStyleCnt="0"/>
      <dgm:spPr/>
    </dgm:pt>
    <dgm:pt modelId="{BA88E4B6-9518-43CF-B6B9-E2433DC02622}" type="pres">
      <dgm:prSet presAssocID="{F116C8C2-A5C1-41AA-9787-0865D9C7A02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5C9B15-957E-447B-84B4-CA88B7FB8B92}" srcId="{9EF4C72C-48BB-4E30-98D9-7DF82FF6C7EA}" destId="{F116C8C2-A5C1-41AA-9787-0865D9C7A027}" srcOrd="1" destOrd="0" parTransId="{90C24721-8AAA-4999-91D3-2242666F4C36}" sibTransId="{864E115A-4D8D-4F1A-8F09-6FF539E3A8A0}"/>
    <dgm:cxn modelId="{2D43A343-3594-4CA2-AAEC-B30F8338B2EC}" type="presOf" srcId="{F116C8C2-A5C1-41AA-9787-0865D9C7A027}" destId="{BA88E4B6-9518-43CF-B6B9-E2433DC02622}" srcOrd="0" destOrd="0" presId="urn:microsoft.com/office/officeart/2005/8/layout/vList2"/>
    <dgm:cxn modelId="{B0D3378F-BC1B-48CC-9F0F-71687C665966}" type="presOf" srcId="{CFC5A7CE-21A3-4ED5-9BD4-A97BB1A824E5}" destId="{F73DE205-41AA-4D5A-8744-C24E84607A82}" srcOrd="0" destOrd="0" presId="urn:microsoft.com/office/officeart/2005/8/layout/vList2"/>
    <dgm:cxn modelId="{51FCF4BB-5ABA-4665-81B0-0795A0464C13}" srcId="{9EF4C72C-48BB-4E30-98D9-7DF82FF6C7EA}" destId="{CFC5A7CE-21A3-4ED5-9BD4-A97BB1A824E5}" srcOrd="0" destOrd="0" parTransId="{94785B51-E102-488D-972A-5778211EFFE3}" sibTransId="{63051C61-BD9A-45F6-A266-CD0BC6053702}"/>
    <dgm:cxn modelId="{3E8BBE75-42A9-4B6B-89DB-2FEC4D059423}" type="presOf" srcId="{9EF4C72C-48BB-4E30-98D9-7DF82FF6C7EA}" destId="{BAB38180-F24F-483C-917A-8EA9A21D6D49}" srcOrd="0" destOrd="0" presId="urn:microsoft.com/office/officeart/2005/8/layout/vList2"/>
    <dgm:cxn modelId="{61ACB062-80E3-45AC-8FD7-612BCD2ECA92}" type="presParOf" srcId="{BAB38180-F24F-483C-917A-8EA9A21D6D49}" destId="{F73DE205-41AA-4D5A-8744-C24E84607A82}" srcOrd="0" destOrd="0" presId="urn:microsoft.com/office/officeart/2005/8/layout/vList2"/>
    <dgm:cxn modelId="{AB6C2808-6E50-43AC-A6D7-23673D7257F1}" type="presParOf" srcId="{BAB38180-F24F-483C-917A-8EA9A21D6D49}" destId="{AB574DC0-B277-4612-BC41-8B4F4034BC9C}" srcOrd="1" destOrd="0" presId="urn:microsoft.com/office/officeart/2005/8/layout/vList2"/>
    <dgm:cxn modelId="{BE0031AF-8C96-4FB1-8632-DCECC5BCECEE}" type="presParOf" srcId="{BAB38180-F24F-483C-917A-8EA9A21D6D49}" destId="{BA88E4B6-9518-43CF-B6B9-E2433DC0262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DE205-41AA-4D5A-8744-C24E84607A82}">
      <dsp:nvSpPr>
        <dsp:cNvPr id="0" name=""/>
        <dsp:cNvSpPr/>
      </dsp:nvSpPr>
      <dsp:spPr>
        <a:xfrm>
          <a:off x="0" y="49643"/>
          <a:ext cx="6451943" cy="21411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Edge provides an alternative to traditional education, creating an inclusive school community, focused on student learning.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104520" y="154163"/>
        <a:ext cx="6242903" cy="1932060"/>
      </dsp:txXfrm>
    </dsp:sp>
    <dsp:sp modelId="{BA88E4B6-9518-43CF-B6B9-E2433DC02622}">
      <dsp:nvSpPr>
        <dsp:cNvPr id="0" name=""/>
        <dsp:cNvSpPr/>
      </dsp:nvSpPr>
      <dsp:spPr>
        <a:xfrm>
          <a:off x="0" y="2277143"/>
          <a:ext cx="6451943" cy="214110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Success for every student, every day!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104520" y="2381663"/>
        <a:ext cx="6242903" cy="1932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3EEE9B-943F-4B88-88E5-DAB472E7F012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B370AB-BC20-43FD-A2F4-3278018E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9417B-91E4-494C-826B-6982D63B3EB8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7351C-D995-4698-9396-42E5369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1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7351C-D995-4698-9396-42E53698CA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2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7351C-D995-4698-9396-42E53698CA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Recs: Look at grade level results and by sub-group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7351C-D995-4698-9396-42E53698CA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0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7351C-D995-4698-9396-42E53698CA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73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7351C-D995-4698-9396-42E53698CA8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7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A95659-EA04-48E8-9392-C0537392D71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75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0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6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1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17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6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6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5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2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3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3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BA95659-EA04-48E8-9392-C0537392D71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6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F7726A94-1EF0-4D91-B7BF-C033E3D6E5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98F0650C-11DF-45E6-8EC2-E3B298F0D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24FB4153-1E3E-4AE9-8306-E8C292894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 panose="02020603050405020304" pitchFamily="18" charset="0"/>
              </a:rPr>
              <a:t>Edge Northwest</a:t>
            </a:r>
            <a:endParaRPr lang="en-US" i="1" dirty="0"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+mj-lt"/>
                <a:cs typeface="Times New Roman" panose="02020603050405020304" pitchFamily="18" charset="0"/>
              </a:rPr>
              <a:t>ADE CSI Site Visit </a:t>
            </a:r>
          </a:p>
          <a:p>
            <a:r>
              <a:rPr lang="en-US" b="1" dirty="0" smtClean="0">
                <a:latin typeface="+mj-lt"/>
                <a:cs typeface="Times New Roman" panose="02020603050405020304" pitchFamily="18" charset="0"/>
              </a:rPr>
              <a:t>03/03</a:t>
            </a:r>
            <a:r>
              <a:rPr lang="en-US" b="1" dirty="0" smtClean="0">
                <a:latin typeface="+mj-lt"/>
                <a:cs typeface="Times New Roman" panose="02020603050405020304" pitchFamily="18" charset="0"/>
              </a:rPr>
              <a:t>/2022</a:t>
            </a:r>
            <a:endParaRPr lang="en-US" b="1" dirty="0">
              <a:latin typeface="+mj-lt"/>
              <a:cs typeface="Times New Roman" panose="02020603050405020304" pitchFamily="18" charset="0"/>
            </a:endParaRPr>
          </a:p>
          <a:p>
            <a:r>
              <a:rPr lang="en-US" b="1" dirty="0">
                <a:latin typeface="+mj-lt"/>
                <a:cs typeface="Times New Roman" panose="02020603050405020304" pitchFamily="18" charset="0"/>
              </a:rPr>
              <a:t>Meeting Participants: </a:t>
            </a:r>
            <a:r>
              <a:rPr lang="en-US" b="1" dirty="0" smtClean="0">
                <a:latin typeface="+mj-lt"/>
                <a:cs typeface="Times New Roman" panose="02020603050405020304" pitchFamily="18" charset="0"/>
              </a:rPr>
              <a:t>Dave Thatcher, Rob </a:t>
            </a:r>
            <a:r>
              <a:rPr lang="en-US" b="1" dirty="0" err="1" smtClean="0">
                <a:latin typeface="+mj-lt"/>
                <a:cs typeface="Times New Roman" panose="02020603050405020304" pitchFamily="18" charset="0"/>
              </a:rPr>
              <a:t>Pecharich</a:t>
            </a:r>
            <a:r>
              <a:rPr lang="en-US" b="1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latin typeface="+mj-lt"/>
                <a:cs typeface="Times New Roman" panose="02020603050405020304" pitchFamily="18" charset="0"/>
              </a:rPr>
              <a:t>Anne Ortiz, Irma Ojeda</a:t>
            </a:r>
            <a:endParaRPr lang="en-US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07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96B93D-0256-4AA7-AF53-A6AC2B64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1554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Benchmark Data/Implications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013CDE-B42E-4F51-BD68-D8BAC3650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324475" cy="408856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IXL Data implications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MTSS Tier identification for WINS support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Celebrating student growth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IXL </a:t>
            </a:r>
            <a:r>
              <a:rPr lang="en-US" dirty="0">
                <a:solidFill>
                  <a:srgbClr val="FF0000"/>
                </a:solidFill>
              </a:rPr>
              <a:t>Logins provided at Support Person Teacher Conference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IXL growth as a function of skills proficient, every 20 skills = 1 grade level of growth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Galileo </a:t>
            </a:r>
            <a:r>
              <a:rPr lang="en-US" dirty="0" smtClean="0">
                <a:solidFill>
                  <a:schemeClr val="tx1"/>
                </a:solidFill>
              </a:rPr>
              <a:t>Data Implications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Standards analysis for Instruction and Curriculum revision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Projection for State Assessment proficiency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ACT Prep Classes for test taking and content proficiency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7 </a:t>
            </a:r>
            <a:r>
              <a:rPr lang="en-US" dirty="0">
                <a:solidFill>
                  <a:srgbClr val="FF0000"/>
                </a:solidFill>
              </a:rPr>
              <a:t>FAY 11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graders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40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09C0BCD-BEE9-423F-A51C-BCCD8E5EAA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9998D094-42B2-42BA-AA14-E8FBE073A5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8465D64B-59F4-4BDC-B833-A17EF1E046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F7726A94-1EF0-4D91-B7BF-C033E3D6E5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Red dot with arrows pointing to it">
            <a:extLst>
              <a:ext uri="{FF2B5EF4-FFF2-40B4-BE49-F238E27FC236}">
                <a16:creationId xmlns="" xmlns:a16="http://schemas.microsoft.com/office/drawing/2014/main" id="{525C8067-2367-4392-BAFE-B325EBDBE1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t="5383" b="10347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98F0650C-11DF-45E6-8EC2-E3B298F0D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24FB4153-1E3E-4AE9-8306-E8C292894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C0FB6-A6AA-497D-BA5F-9B3156713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882376"/>
            <a:ext cx="9966960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Action Plan Progress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C6EBBDB-9BBA-4B84-94DD-49C6E56DB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9530" y="3869634"/>
            <a:ext cx="8767860" cy="138816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Updates on Strategies and Action Steps in IAP</a:t>
            </a:r>
          </a:p>
        </p:txBody>
      </p:sp>
    </p:spTree>
    <p:extLst>
      <p:ext uri="{BB962C8B-B14F-4D97-AF65-F5344CB8AC3E}">
        <p14:creationId xmlns:p14="http://schemas.microsoft.com/office/powerpoint/2010/main" val="3042168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F0C72EB-FC1A-41E6-AC31-3D5758D8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83820"/>
            <a:ext cx="9875520" cy="1356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Principle 4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766A7EA-0917-43AF-9C61-CA30F72FB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810843"/>
              </p:ext>
            </p:extLst>
          </p:nvPr>
        </p:nvGraphicFramePr>
        <p:xfrm>
          <a:off x="1143000" y="1965960"/>
          <a:ext cx="10018486" cy="2051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130">
                  <a:extLst>
                    <a:ext uri="{9D8B030D-6E8A-4147-A177-3AD203B41FA5}">
                      <a16:colId xmlns="" xmlns:a16="http://schemas.microsoft.com/office/drawing/2014/main" val="704694465"/>
                    </a:ext>
                  </a:extLst>
                </a:gridCol>
                <a:gridCol w="3534880">
                  <a:extLst>
                    <a:ext uri="{9D8B030D-6E8A-4147-A177-3AD203B41FA5}">
                      <a16:colId xmlns="" xmlns:a16="http://schemas.microsoft.com/office/drawing/2014/main" val="4278775003"/>
                    </a:ext>
                  </a:extLst>
                </a:gridCol>
                <a:gridCol w="3681476">
                  <a:extLst>
                    <a:ext uri="{9D8B030D-6E8A-4147-A177-3AD203B41FA5}">
                      <a16:colId xmlns="" xmlns:a16="http://schemas.microsoft.com/office/drawing/2014/main" val="2832891283"/>
                    </a:ext>
                  </a:extLst>
                </a:gridCol>
              </a:tblGrid>
              <a:tr h="58873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Action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Update/Status of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1873913"/>
                  </a:ext>
                </a:extLst>
              </a:tr>
              <a:tr h="58873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 curriculum to integrate MTSS interventions and essential standards for improved course pacing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 revision to align all pieces under math MTSS Tier 1-3 and essential standards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PLC Meetings on prioritizing courses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March/April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Slated for Spring and Summer 2022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979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96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F0C72EB-FC1A-41E6-AC31-3D5758D8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06398"/>
            <a:ext cx="9875520" cy="1356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Principle 5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766A7EA-0917-43AF-9C61-CA30F72FB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916243"/>
              </p:ext>
            </p:extLst>
          </p:nvPr>
        </p:nvGraphicFramePr>
        <p:xfrm>
          <a:off x="1128010" y="1741107"/>
          <a:ext cx="10018486" cy="177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130">
                  <a:extLst>
                    <a:ext uri="{9D8B030D-6E8A-4147-A177-3AD203B41FA5}">
                      <a16:colId xmlns="" xmlns:a16="http://schemas.microsoft.com/office/drawing/2014/main" val="704694465"/>
                    </a:ext>
                  </a:extLst>
                </a:gridCol>
                <a:gridCol w="3534880">
                  <a:extLst>
                    <a:ext uri="{9D8B030D-6E8A-4147-A177-3AD203B41FA5}">
                      <a16:colId xmlns="" xmlns:a16="http://schemas.microsoft.com/office/drawing/2014/main" val="4278775003"/>
                    </a:ext>
                  </a:extLst>
                </a:gridCol>
                <a:gridCol w="3681476">
                  <a:extLst>
                    <a:ext uri="{9D8B030D-6E8A-4147-A177-3AD203B41FA5}">
                      <a16:colId xmlns="" xmlns:a16="http://schemas.microsoft.com/office/drawing/2014/main" val="2832891283"/>
                    </a:ext>
                  </a:extLst>
                </a:gridCol>
              </a:tblGrid>
              <a:tr h="58873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Action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Update/Status of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1873913"/>
                  </a:ext>
                </a:extLst>
              </a:tr>
              <a:tr h="58873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needed additional counseling services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counselor position for removing barriers to attendance and engagement to improve graduation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Grant approved 11/1, position posted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11/5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Position filled December, Start date 1/18/22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979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414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F0C72EB-FC1A-41E6-AC31-3D5758D8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06398"/>
            <a:ext cx="9875520" cy="1356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Principle </a:t>
            </a:r>
            <a:r>
              <a:rPr lang="en-US" dirty="0" smtClean="0">
                <a:solidFill>
                  <a:schemeClr val="tx1"/>
                </a:solidFill>
              </a:rPr>
              <a:t>6: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766A7EA-0917-43AF-9C61-CA30F72FB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06320"/>
              </p:ext>
            </p:extLst>
          </p:nvPr>
        </p:nvGraphicFramePr>
        <p:xfrm>
          <a:off x="1128010" y="1741107"/>
          <a:ext cx="10018486" cy="378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130">
                  <a:extLst>
                    <a:ext uri="{9D8B030D-6E8A-4147-A177-3AD203B41FA5}">
                      <a16:colId xmlns="" xmlns:a16="http://schemas.microsoft.com/office/drawing/2014/main" val="704694465"/>
                    </a:ext>
                  </a:extLst>
                </a:gridCol>
                <a:gridCol w="3534880">
                  <a:extLst>
                    <a:ext uri="{9D8B030D-6E8A-4147-A177-3AD203B41FA5}">
                      <a16:colId xmlns="" xmlns:a16="http://schemas.microsoft.com/office/drawing/2014/main" val="4278775003"/>
                    </a:ext>
                  </a:extLst>
                </a:gridCol>
                <a:gridCol w="3681476">
                  <a:extLst>
                    <a:ext uri="{9D8B030D-6E8A-4147-A177-3AD203B41FA5}">
                      <a16:colId xmlns="" xmlns:a16="http://schemas.microsoft.com/office/drawing/2014/main" val="2832891283"/>
                    </a:ext>
                  </a:extLst>
                </a:gridCol>
              </a:tblGrid>
              <a:tr h="58873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Action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Update/Status of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1873913"/>
                  </a:ext>
                </a:extLst>
              </a:tr>
              <a:tr h="58873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 support persons in evidence based connection to the school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Implement Student/Parent Portal in Tyler SIS </a:t>
                      </a:r>
                    </a:p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First Team meeting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11/10/2021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Parent Portal Login process and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dissemination Feb 2022</a:t>
                      </a:r>
                      <a:endParaRPr lang="en-US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GradPoint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Observer orientation and dissemination Feb 2022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First meeting February 3, 2022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9790250"/>
                  </a:ext>
                </a:extLst>
              </a:tr>
              <a:tr h="58873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 support persons in evidence based connection to the school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mplement Support Person Engagement Meetings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Campus meeting being held to identify process and organizing/staffing November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MTSS ongoing discussion in 2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quarter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515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F0C72EB-FC1A-41E6-AC31-3D5758D8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06398"/>
            <a:ext cx="9875520" cy="1356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IAP Process Goals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766A7EA-0917-43AF-9C61-CA30F72FB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586437"/>
              </p:ext>
            </p:extLst>
          </p:nvPr>
        </p:nvGraphicFramePr>
        <p:xfrm>
          <a:off x="1157988" y="1411323"/>
          <a:ext cx="9670143" cy="513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6850">
                  <a:extLst>
                    <a:ext uri="{9D8B030D-6E8A-4147-A177-3AD203B41FA5}">
                      <a16:colId xmlns="" xmlns:a16="http://schemas.microsoft.com/office/drawing/2014/main" val="4278775003"/>
                    </a:ext>
                  </a:extLst>
                </a:gridCol>
                <a:gridCol w="4933293">
                  <a:extLst>
                    <a:ext uri="{9D8B030D-6E8A-4147-A177-3AD203B41FA5}">
                      <a16:colId xmlns="" xmlns:a16="http://schemas.microsoft.com/office/drawing/2014/main" val="2832891283"/>
                    </a:ext>
                  </a:extLst>
                </a:gridCol>
              </a:tblGrid>
              <a:tr h="58521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SMART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Progress Towards Goal/Updates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1873913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PLC Meetings have actionable data in academics/behavior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MTSS Tracker updated bi-weekly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for MTSS PLC campus and department meetings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9790250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Instructional staff complete MTSS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trainings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completed as of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January 2022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2579266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Quarterly analysis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benchmark with PLCs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January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26, 2022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2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quarter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7020959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Quarterly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analysis of grad rate reports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Report to Board on 11/17/21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Analysis on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10/6/21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Report to board on 3/23/22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Analysis 2/16/2022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30356891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a 1.0 FTE school counselor on site.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posted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11/5/21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Hired/Started 01/18/2022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521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Tracking of Cohort 2022 for credit earning, on track to graduate and subsequent 5 year grad rate next 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Report to Admin and board quarterly and as new students enroll in cohort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293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F0C72EB-FC1A-41E6-AC31-3D5758D8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72531"/>
            <a:ext cx="9875520" cy="1356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IAP Impact Goals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766A7EA-0917-43AF-9C61-CA30F72FB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673795"/>
              </p:ext>
            </p:extLst>
          </p:nvPr>
        </p:nvGraphicFramePr>
        <p:xfrm>
          <a:off x="1142999" y="1965960"/>
          <a:ext cx="9670143" cy="442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6850">
                  <a:extLst>
                    <a:ext uri="{9D8B030D-6E8A-4147-A177-3AD203B41FA5}">
                      <a16:colId xmlns="" xmlns:a16="http://schemas.microsoft.com/office/drawing/2014/main" val="4278775003"/>
                    </a:ext>
                  </a:extLst>
                </a:gridCol>
                <a:gridCol w="4933293">
                  <a:extLst>
                    <a:ext uri="{9D8B030D-6E8A-4147-A177-3AD203B41FA5}">
                      <a16:colId xmlns="" xmlns:a16="http://schemas.microsoft.com/office/drawing/2014/main" val="2832891283"/>
                    </a:ext>
                  </a:extLst>
                </a:gridCol>
              </a:tblGrid>
              <a:tr h="58521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SMART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Progress Towards Goal/Updates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1873913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are 10 enrolled students in the Cohort 2021 and 21 students for Cohort 2022 as of 11/4/21. For the students who are at or near the On Track to graduate ADE measure from both cohorts(8) - 100 % to graduate by June 30, 2022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graduated as of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02/16/22, 10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On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Track or Graduated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9790250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There are 3 students in the Cohort 2021 that are already graduated, goal of 8 total graduates by June 30, 2022.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other students from Cohort 2021 enrolled as of 02/22, only 1 on track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other students from Cohort 2021 enrolled as of 11/4, only 1 On Track, remainder have below 16 credits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2579266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students in Cohort 2020, 2021 and 2022 enrolled but not on track, goal to earn 1.25 credits per full quarter enrolled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Not On Track,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average 1.8 credits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in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Q1 and Q2, 4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earned 0 credits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7020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829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09C0BCD-BEE9-423F-A51C-BCCD8E5EAA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9998D094-42B2-42BA-AA14-E8FBE073A5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8465D64B-59F4-4BDC-B833-A17EF1E046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F7726A94-1EF0-4D91-B7BF-C033E3D6E5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Light bulb on yellow background with sketched light beams and cord">
            <a:extLst>
              <a:ext uri="{FF2B5EF4-FFF2-40B4-BE49-F238E27FC236}">
                <a16:creationId xmlns="" xmlns:a16="http://schemas.microsoft.com/office/drawing/2014/main" id="{37949C80-9955-4DB1-91BB-547FE2E0EE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t="8536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98F0650C-11DF-45E6-8EC2-E3B298F0D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24FB4153-1E3E-4AE9-8306-E8C292894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ED0F63-4421-4EAE-926D-CCA20464F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882376"/>
            <a:ext cx="9966960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313288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D2BEF-D1F6-419B-847A-908D25AF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74132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Celebrations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2C8D-DB23-410B-9DA2-0EE58AD79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1683657"/>
            <a:ext cx="5373914" cy="4412343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Celebrations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2 </a:t>
            </a:r>
            <a:r>
              <a:rPr lang="en-US" sz="2000" dirty="0" smtClean="0">
                <a:solidFill>
                  <a:schemeClr val="tx1"/>
                </a:solidFill>
              </a:rPr>
              <a:t>Graduates Q1 </a:t>
            </a:r>
            <a:r>
              <a:rPr lang="en-US" sz="2000" b="1" dirty="0" smtClean="0">
                <a:solidFill>
                  <a:srgbClr val="FF0000"/>
                </a:solidFill>
              </a:rPr>
              <a:t>NOW 4 Graduates!!, </a:t>
            </a:r>
            <a:r>
              <a:rPr lang="en-US" sz="2000" dirty="0" smtClean="0">
                <a:solidFill>
                  <a:schemeClr val="tx1"/>
                </a:solidFill>
              </a:rPr>
              <a:t>celebrating with posting photos in hallways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Full staff including English and Math teaching </a:t>
            </a:r>
            <a:r>
              <a:rPr lang="en-US" sz="2000" dirty="0" smtClean="0">
                <a:solidFill>
                  <a:schemeClr val="tx1"/>
                </a:solidFill>
              </a:rPr>
              <a:t>assistants </a:t>
            </a:r>
            <a:r>
              <a:rPr lang="en-US" sz="2000" b="1" dirty="0" smtClean="0">
                <a:solidFill>
                  <a:srgbClr val="FF0000"/>
                </a:solidFill>
              </a:rPr>
              <a:t>NOW ALSO A COUNSELOR!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Return to In Person Learning </a:t>
            </a:r>
            <a:r>
              <a:rPr lang="en-US" sz="2000" dirty="0" smtClean="0">
                <a:solidFill>
                  <a:schemeClr val="tx1"/>
                </a:solidFill>
              </a:rPr>
              <a:t>model, </a:t>
            </a:r>
            <a:r>
              <a:rPr lang="en-US" sz="2000" b="1" dirty="0" smtClean="0">
                <a:solidFill>
                  <a:srgbClr val="FF0000"/>
                </a:solidFill>
              </a:rPr>
              <a:t>making an impact on credit earning!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Student recognition in classroom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Quarterly Honors recognition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IXL and WINS classes making a difference in growing students’ grade level </a:t>
            </a:r>
            <a:r>
              <a:rPr lang="en-US" sz="2000" dirty="0" smtClean="0">
                <a:solidFill>
                  <a:schemeClr val="tx1"/>
                </a:solidFill>
              </a:rPr>
              <a:t>skills </a:t>
            </a:r>
            <a:r>
              <a:rPr lang="en-US" sz="2000" b="1" dirty="0" smtClean="0">
                <a:solidFill>
                  <a:srgbClr val="FF0000"/>
                </a:solidFill>
              </a:rPr>
              <a:t>= 20 skills = 1 Grade level growth</a:t>
            </a:r>
            <a:endParaRPr lang="en-US" sz="2000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Launch Tyler SIS Parent Portal, </a:t>
            </a:r>
            <a:r>
              <a:rPr lang="en-US" sz="2000" b="1" dirty="0" err="1">
                <a:solidFill>
                  <a:srgbClr val="FF0000"/>
                </a:solidFill>
              </a:rPr>
              <a:t>Gradpoint</a:t>
            </a:r>
            <a:r>
              <a:rPr lang="en-US" sz="2000" b="1" dirty="0">
                <a:solidFill>
                  <a:srgbClr val="FF0000"/>
                </a:solidFill>
              </a:rPr>
              <a:t> Observer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School Climate Survey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100% recommend to a friend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SEL Curriculum </a:t>
            </a:r>
            <a:r>
              <a:rPr lang="en-US" sz="2000" dirty="0" smtClean="0">
                <a:solidFill>
                  <a:schemeClr val="tx1"/>
                </a:solidFill>
              </a:rPr>
              <a:t>implementation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D29E669-7530-43FF-BE38-C62FE4DC5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80008" y="1743617"/>
            <a:ext cx="4156997" cy="4023360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Challenges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Attendance and Late Arrivals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Slow Academic </a:t>
            </a:r>
            <a:r>
              <a:rPr lang="en-US" dirty="0" smtClean="0">
                <a:solidFill>
                  <a:schemeClr val="tx1"/>
                </a:solidFill>
              </a:rPr>
              <a:t>Progress –</a:t>
            </a:r>
            <a:r>
              <a:rPr lang="en-US" b="1" dirty="0" smtClean="0">
                <a:solidFill>
                  <a:srgbClr val="FF0000"/>
                </a:solidFill>
              </a:rPr>
              <a:t> Motivation and graduation timeline</a:t>
            </a:r>
          </a:p>
          <a:p>
            <a:r>
              <a:rPr lang="en-US" dirty="0">
                <a:solidFill>
                  <a:srgbClr val="FF0000"/>
                </a:solidFill>
              </a:rPr>
              <a:t>Master schedule – n</a:t>
            </a:r>
            <a:r>
              <a:rPr lang="en-US" b="1" dirty="0">
                <a:solidFill>
                  <a:srgbClr val="FF0000"/>
                </a:solidFill>
              </a:rPr>
              <a:t>eed more extracurricular/PLC/collaboration </a:t>
            </a:r>
            <a:r>
              <a:rPr lang="en-US" b="1" dirty="0" smtClean="0">
                <a:solidFill>
                  <a:srgbClr val="FF0000"/>
                </a:solidFill>
              </a:rPr>
              <a:t>time</a:t>
            </a:r>
          </a:p>
          <a:p>
            <a:r>
              <a:rPr lang="en-US" b="1" dirty="0">
                <a:solidFill>
                  <a:srgbClr val="FF0000"/>
                </a:solidFill>
              </a:rPr>
              <a:t>COVID absences end of Q2/Q3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Student </a:t>
            </a:r>
            <a:r>
              <a:rPr lang="en-US" dirty="0" smtClean="0">
                <a:solidFill>
                  <a:schemeClr val="tx1"/>
                </a:solidFill>
              </a:rPr>
              <a:t>and Support Person overall mental health and pandemic fatigue</a:t>
            </a:r>
          </a:p>
          <a:p>
            <a:r>
              <a:rPr lang="en-US" dirty="0">
                <a:solidFill>
                  <a:schemeClr val="tx1"/>
                </a:solidFill>
              </a:rPr>
              <a:t>Balancing the need for engaging, inclusive, and rigorous curriculum that gives student’s choice while ensuring that courses can be completed in 8-12 weeks.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Students struggling with a structured school day and being in person versus pandemic distance learning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8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68A1D3-793C-494B-98A5-22A962AD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49956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Implications &amp; Commitments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A89C31-F732-4A63-91AF-9308BCF051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Commitments and Next </a:t>
            </a:r>
            <a:r>
              <a:rPr lang="en-US" b="1" dirty="0" smtClean="0">
                <a:solidFill>
                  <a:schemeClr val="tx1"/>
                </a:solidFill>
              </a:rPr>
              <a:t>Steps: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Hire a Full Time </a:t>
            </a:r>
            <a:r>
              <a:rPr lang="en-US" sz="1900" dirty="0" smtClean="0">
                <a:solidFill>
                  <a:schemeClr val="tx1"/>
                </a:solidFill>
              </a:rPr>
              <a:t>Counselor – </a:t>
            </a:r>
            <a:r>
              <a:rPr lang="en-US" sz="1900" b="1" dirty="0" smtClean="0">
                <a:solidFill>
                  <a:srgbClr val="FF0000"/>
                </a:solidFill>
              </a:rPr>
              <a:t>Hired 1/18/22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Getting </a:t>
            </a:r>
            <a:r>
              <a:rPr lang="en-US" sz="1900" dirty="0">
                <a:solidFill>
                  <a:schemeClr val="tx1"/>
                </a:solidFill>
              </a:rPr>
              <a:t>parents access to attendance and course progress </a:t>
            </a:r>
            <a:r>
              <a:rPr lang="en-US" sz="1900" dirty="0" smtClean="0">
                <a:solidFill>
                  <a:schemeClr val="tx1"/>
                </a:solidFill>
              </a:rPr>
              <a:t>data – </a:t>
            </a:r>
            <a:r>
              <a:rPr lang="en-US" sz="1900" b="1" dirty="0" err="1" smtClean="0">
                <a:solidFill>
                  <a:srgbClr val="FF0000"/>
                </a:solidFill>
              </a:rPr>
              <a:t>Gradpoint</a:t>
            </a:r>
            <a:r>
              <a:rPr lang="en-US" sz="1900" b="1" dirty="0" smtClean="0">
                <a:solidFill>
                  <a:srgbClr val="FF0000"/>
                </a:solidFill>
              </a:rPr>
              <a:t> Observer and Tyler Parent Portal February 2022</a:t>
            </a:r>
            <a:endParaRPr lang="en-US" sz="1900" b="1" dirty="0">
              <a:solidFill>
                <a:srgbClr val="FF0000"/>
              </a:solidFill>
            </a:endParaRPr>
          </a:p>
          <a:p>
            <a:r>
              <a:rPr lang="en-US" sz="1900" dirty="0">
                <a:solidFill>
                  <a:schemeClr val="tx1"/>
                </a:solidFill>
              </a:rPr>
              <a:t>Hold a Design Day in December to foster engagement and community</a:t>
            </a:r>
            <a:r>
              <a:rPr lang="en-US" sz="1900" dirty="0" smtClean="0">
                <a:solidFill>
                  <a:schemeClr val="tx1"/>
                </a:solidFill>
              </a:rPr>
              <a:t>. </a:t>
            </a:r>
            <a:r>
              <a:rPr lang="en-US" sz="1900" b="1" dirty="0" smtClean="0">
                <a:solidFill>
                  <a:srgbClr val="FF0000"/>
                </a:solidFill>
              </a:rPr>
              <a:t>Completed and another on 4/1/22</a:t>
            </a:r>
            <a:endParaRPr lang="en-US" sz="1900" b="1" dirty="0">
              <a:solidFill>
                <a:srgbClr val="FF0000"/>
              </a:solidFill>
            </a:endParaRPr>
          </a:p>
          <a:p>
            <a:r>
              <a:rPr lang="en-US" sz="1900" dirty="0">
                <a:solidFill>
                  <a:schemeClr val="tx1"/>
                </a:solidFill>
              </a:rPr>
              <a:t>Improve quarterly credit earning through leveraging support persons, celebrating small wins, and providing support and accountability structures. </a:t>
            </a:r>
            <a:r>
              <a:rPr lang="en-US" sz="1900" b="1" dirty="0" smtClean="0">
                <a:solidFill>
                  <a:srgbClr val="FF0000"/>
                </a:solidFill>
              </a:rPr>
              <a:t>15% decrease Q1 to Q2, but also decrease in enrollment in Q2 of 10%</a:t>
            </a:r>
            <a:endParaRPr lang="en-US" sz="1900" b="1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91F6FB0-2351-430A-8905-2EC6A966D9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Support </a:t>
            </a:r>
            <a:r>
              <a:rPr lang="en-US" b="1" dirty="0" smtClean="0">
                <a:solidFill>
                  <a:schemeClr val="tx1"/>
                </a:solidFill>
              </a:rPr>
              <a:t>Needed: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How to get more support person buy in? Goal is to use afterschool meetings with support persons from grant funding.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Support of scheduling models that build time for interventions, engagement, and extra </a:t>
            </a:r>
            <a:r>
              <a:rPr lang="en-US" sz="1900" dirty="0" err="1">
                <a:solidFill>
                  <a:schemeClr val="tx1"/>
                </a:solidFill>
              </a:rPr>
              <a:t>curriculars</a:t>
            </a:r>
            <a:r>
              <a:rPr lang="en-US" sz="1900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19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  <a:cs typeface="Times New Roman" panose="02020603050405020304" pitchFamily="18" charset="0"/>
              </a:rPr>
              <a:t>Mission and Vision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EBEE701C-1CA8-4DA4-BCDD-BED11DEA70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599482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3393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71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96B93D-0256-4AA7-AF53-A6AC2B64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38664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Benchmark </a:t>
            </a:r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013CDE-B42E-4F51-BD68-D8BAC3650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69" y="1708879"/>
            <a:ext cx="4272198" cy="46319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IXL 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IXL Diagnostic scores reflect the grade level of the student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0900 – 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1000 – 10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1100 – 11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1200 – 12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last two digits represent the percent complete of that grade level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0915 – 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grade, 15% complete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1034 – 10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grade, 34% complete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1187 – 11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grade, 87% complete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1275 – 12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grade, 75% complete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835161"/>
              </p:ext>
            </p:extLst>
          </p:nvPr>
        </p:nvGraphicFramePr>
        <p:xfrm>
          <a:off x="5287365" y="3990022"/>
          <a:ext cx="638997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41"/>
                <a:gridCol w="1769891"/>
                <a:gridCol w="1632877"/>
                <a:gridCol w="2188563"/>
              </a:tblGrid>
              <a:tr h="59577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</a:t>
                      </a:r>
                      <a:r>
                        <a:rPr lang="en-US" baseline="0" dirty="0" smtClean="0"/>
                        <a:t> Diagnostic</a:t>
                      </a:r>
                    </a:p>
                    <a:p>
                      <a:r>
                        <a:rPr lang="en-US" baseline="0" dirty="0" smtClean="0"/>
                        <a:t>All/H/FRL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Diagnostic</a:t>
                      </a:r>
                    </a:p>
                    <a:p>
                      <a:r>
                        <a:rPr lang="en-US" dirty="0" smtClean="0"/>
                        <a:t>All/H/FRL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</a:t>
                      </a:r>
                    </a:p>
                    <a:p>
                      <a:r>
                        <a:rPr lang="en-US" dirty="0" smtClean="0"/>
                        <a:t>100=1</a:t>
                      </a:r>
                      <a:r>
                        <a:rPr lang="en-US" baseline="0" dirty="0" smtClean="0"/>
                        <a:t> grade level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All/H/FRL</a:t>
                      </a:r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553/NA/NA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670/NA/NA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130, 1 of 3 </a:t>
                      </a:r>
                      <a:r>
                        <a:rPr lang="en-US" dirty="0" err="1" smtClean="0"/>
                        <a:t>repin</a:t>
                      </a:r>
                      <a:endParaRPr lang="en-US" dirty="0"/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551/506/NA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730/NA/NA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83, 3 of 8 </a:t>
                      </a:r>
                      <a:r>
                        <a:rPr lang="en-US" dirty="0" err="1" smtClean="0"/>
                        <a:t>repin</a:t>
                      </a:r>
                      <a:endParaRPr lang="en-US" dirty="0"/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562/640/670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627/NA/800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81, 7 of 15 </a:t>
                      </a:r>
                      <a:r>
                        <a:rPr lang="en-US" dirty="0" err="1" smtClean="0"/>
                        <a:t>repin</a:t>
                      </a:r>
                      <a:endParaRPr lang="en-US" dirty="0"/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634650/NA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683/728/NA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36, 23 of 38 </a:t>
                      </a:r>
                      <a:r>
                        <a:rPr lang="en-US" dirty="0" err="1" smtClean="0"/>
                        <a:t>repin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534564"/>
              </p:ext>
            </p:extLst>
          </p:nvPr>
        </p:nvGraphicFramePr>
        <p:xfrm>
          <a:off x="5319846" y="1309279"/>
          <a:ext cx="641745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112"/>
                <a:gridCol w="1573967"/>
                <a:gridCol w="1693888"/>
                <a:gridCol w="2308486"/>
              </a:tblGrid>
              <a:tr h="59577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ELA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</a:t>
                      </a:r>
                      <a:r>
                        <a:rPr lang="en-US" baseline="0" dirty="0" smtClean="0"/>
                        <a:t> Diagnostic</a:t>
                      </a:r>
                    </a:p>
                    <a:p>
                      <a:r>
                        <a:rPr lang="en-US" baseline="0" dirty="0" smtClean="0"/>
                        <a:t>All/H/FRL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Diagnostic</a:t>
                      </a:r>
                    </a:p>
                    <a:p>
                      <a:r>
                        <a:rPr lang="en-US" dirty="0" smtClean="0"/>
                        <a:t>All/H/FRL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</a:t>
                      </a:r>
                    </a:p>
                    <a:p>
                      <a:r>
                        <a:rPr lang="en-US" dirty="0" smtClean="0"/>
                        <a:t>100=1</a:t>
                      </a:r>
                      <a:r>
                        <a:rPr lang="en-US" baseline="0" dirty="0" smtClean="0"/>
                        <a:t> grade level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All/H/FRL</a:t>
                      </a:r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566/90/NA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 </a:t>
                      </a:r>
                      <a:r>
                        <a:rPr lang="en-US" dirty="0" err="1" smtClean="0"/>
                        <a:t>repin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804/876/NA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1016/1170/0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90, only 3 of 8 </a:t>
                      </a:r>
                      <a:r>
                        <a:rPr lang="en-US" dirty="0" err="1" smtClean="0"/>
                        <a:t>repin</a:t>
                      </a:r>
                      <a:endParaRPr lang="en-US" dirty="0"/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808/900/990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700/NA/930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50, only 3 of 15 </a:t>
                      </a:r>
                      <a:r>
                        <a:rPr lang="en-US" dirty="0" err="1" smtClean="0"/>
                        <a:t>repin</a:t>
                      </a:r>
                      <a:endParaRPr lang="en-US" dirty="0"/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906/894/NA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927/980/NA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12 of 38 </a:t>
                      </a:r>
                      <a:r>
                        <a:rPr lang="en-US" dirty="0" err="1" smtClean="0"/>
                        <a:t>repin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217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D2BEF-D1F6-419B-847A-908D25AF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74132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Celebrations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2C8D-DB23-410B-9DA2-0EE58AD79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1888761"/>
            <a:ext cx="5077918" cy="419199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Celebrations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2 Graduates, celebrating with posting photos in hallways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Full staff including English and Math teaching assistants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Return to In Person Learning model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Student recognition in classroom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Quarterly Honors recognition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IXL and WINS classes making a difference in growing students’ grade level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Improved credit earning from last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Vocational experiences offered to improve engagement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SEL Curriculum implementation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D29E669-7530-43FF-BE38-C62FE4DC5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5494" y="1888761"/>
            <a:ext cx="4156997" cy="402336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Challenges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Attendance and Late Arrivals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Slow Academic Progress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Student and Support Person overall mental health and pandemic fatigue</a:t>
            </a:r>
          </a:p>
          <a:p>
            <a:r>
              <a:rPr lang="en-US" dirty="0">
                <a:solidFill>
                  <a:schemeClr val="tx1"/>
                </a:solidFill>
              </a:rPr>
              <a:t>Balancing the need for engaging, inclusive, and rigorous curriculum that gives student’s choice while ensuring that courses can be completed in 8-12 weeks.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Students struggling with a structured school day and being in person versus pandemic distance learning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414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68A1D3-793C-494B-98A5-22A962AD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49956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Implications &amp; Commitments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A89C31-F732-4A63-91AF-9308BCF051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Commitments and Next </a:t>
            </a:r>
            <a:r>
              <a:rPr lang="en-US" b="1" dirty="0" smtClean="0">
                <a:solidFill>
                  <a:schemeClr val="tx1"/>
                </a:solidFill>
              </a:rPr>
              <a:t>Steps: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Hire a Full Time Counselor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Continue training on UDL, MTSS, and data evaluation to boost teacher’s fidelity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Getting parents access to attendance and course progress data</a:t>
            </a:r>
          </a:p>
          <a:p>
            <a:r>
              <a:rPr lang="en-US" sz="1900" dirty="0">
                <a:solidFill>
                  <a:schemeClr val="tx1"/>
                </a:solidFill>
              </a:rPr>
              <a:t>Hold a Design Day in December to foster engagement and community.</a:t>
            </a:r>
          </a:p>
          <a:p>
            <a:r>
              <a:rPr lang="en-US" sz="1900" dirty="0">
                <a:solidFill>
                  <a:schemeClr val="tx1"/>
                </a:solidFill>
              </a:rPr>
              <a:t>Improve quarterly credit earning through leveraging support persons, celebrating small wins, and providing support and accountability structures. 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91F6FB0-2351-430A-8905-2EC6A966D9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Support </a:t>
            </a:r>
            <a:r>
              <a:rPr lang="en-US" b="1" dirty="0" smtClean="0">
                <a:solidFill>
                  <a:schemeClr val="tx1"/>
                </a:solidFill>
              </a:rPr>
              <a:t>Needed: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How to get more support person buy in? Goal is to use afterschool meetings with support persons from grant funding.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Support of scheduling models that build time for interventions, engagement, and extra </a:t>
            </a:r>
            <a:r>
              <a:rPr lang="en-US" sz="1900" dirty="0" err="1">
                <a:solidFill>
                  <a:schemeClr val="tx1"/>
                </a:solidFill>
              </a:rPr>
              <a:t>curriculars</a:t>
            </a:r>
            <a:r>
              <a:rPr lang="en-US" sz="19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7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9CBD3C9-4E66-426D-948E-7CF4778107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DB95FCF-AD96-482F-9FB8-CD95725E6E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64EEEC00-AD80-4734-BEE6-04CBDEC830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C26C0AB-632B-4701-A5A6-052B75B7F6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22A2853-A55A-47F7-902F-6DE7185D8D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36008" y="246887"/>
            <a:ext cx="7314691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4A0A3D00-134B-401B-BED1-39F1B734C9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633843" y="4005950"/>
            <a:ext cx="53190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F4F11129-8A77-4850-9BAB-FDA0CF4F3B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843400-1481-4CFB-A30C-E3749A3C9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553" y="893398"/>
            <a:ext cx="6019601" cy="318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100" b="1">
                <a:solidFill>
                  <a:srgbClr val="FFFFFF"/>
                </a:solidFill>
              </a:rPr>
              <a:t>Data Presentation</a:t>
            </a:r>
          </a:p>
        </p:txBody>
      </p:sp>
      <p:pic>
        <p:nvPicPr>
          <p:cNvPr id="7" name="Graphic 6" descr="Bar chart">
            <a:extLst>
              <a:ext uri="{FF2B5EF4-FFF2-40B4-BE49-F238E27FC236}">
                <a16:creationId xmlns="" xmlns:a16="http://schemas.microsoft.com/office/drawing/2014/main" id="{A6AA6132-6BDB-4377-8135-CA9CCAF9B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2065" y="1860302"/>
            <a:ext cx="3135414" cy="313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0E2D223-FC0F-4366-90B2-EFD475F25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49953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Attendance and Grad Rate</a:t>
            </a:r>
            <a:r>
              <a:rPr lang="en-US" dirty="0">
                <a:solidFill>
                  <a:schemeClr val="tx1"/>
                </a:solidFill>
              </a:rPr>
              <a:t> (if applicable)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C368B71D-71A1-4290-AD54-C1DEA09BCB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6B98A507-29EF-4114-9438-C5149B5ED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Attendance</a:t>
            </a:r>
          </a:p>
          <a:p>
            <a:r>
              <a:rPr lang="en-US" dirty="0">
                <a:solidFill>
                  <a:schemeClr val="tx1"/>
                </a:solidFill>
              </a:rPr>
              <a:t>Average daily attendance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65.71%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% chronically absent or on-track to be chronically absent: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94</a:t>
            </a:r>
            <a:r>
              <a:rPr lang="en-US" dirty="0" smtClean="0">
                <a:solidFill>
                  <a:schemeClr val="tx1"/>
                </a:solidFill>
              </a:rPr>
              <a:t>% </a:t>
            </a:r>
            <a:r>
              <a:rPr lang="en-US" dirty="0" smtClean="0">
                <a:solidFill>
                  <a:schemeClr val="tx1"/>
                </a:solidFill>
              </a:rPr>
              <a:t>(defined as absent 10% or more of enrolled days)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Projected Graduation Rate</a:t>
            </a:r>
          </a:p>
          <a:p>
            <a:r>
              <a:rPr lang="en-US" dirty="0">
                <a:solidFill>
                  <a:schemeClr val="tx1"/>
                </a:solidFill>
              </a:rPr>
              <a:t>4-Year </a:t>
            </a:r>
            <a:r>
              <a:rPr lang="en-US" dirty="0" smtClean="0">
                <a:solidFill>
                  <a:schemeClr val="tx1"/>
                </a:solidFill>
              </a:rPr>
              <a:t>2022 Grad </a:t>
            </a:r>
            <a:r>
              <a:rPr lang="en-US" dirty="0">
                <a:solidFill>
                  <a:schemeClr val="tx1"/>
                </a:solidFill>
              </a:rPr>
              <a:t>Rate: </a:t>
            </a:r>
            <a:r>
              <a:rPr lang="en-US" dirty="0" smtClean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/27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22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5-Year </a:t>
            </a:r>
            <a:r>
              <a:rPr lang="en-US" dirty="0" smtClean="0">
                <a:solidFill>
                  <a:schemeClr val="tx1"/>
                </a:solidFill>
              </a:rPr>
              <a:t>2021 Grad </a:t>
            </a:r>
            <a:r>
              <a:rPr lang="en-US" dirty="0">
                <a:solidFill>
                  <a:schemeClr val="tx1"/>
                </a:solidFill>
              </a:rPr>
              <a:t>Rate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6/34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17%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F7F7BE72-989B-4625-A849-B95A52584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Supports/Implications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F91202D8-AC01-4240-8C36-BE49B1657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72644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Attendance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MTSS Tier 2/3 Interventions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Home Visits, Support Person Team Meetings</a:t>
            </a: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Grad </a:t>
            </a:r>
            <a:r>
              <a:rPr lang="en-US" b="1" dirty="0" smtClean="0">
                <a:solidFill>
                  <a:schemeClr val="tx1"/>
                </a:solidFill>
              </a:rPr>
              <a:t>Rate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On Track Monitoring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WINS Skill Recovery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Extended Day/Support Person Meeting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3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 data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339529"/>
              </p:ext>
            </p:extLst>
          </p:nvPr>
        </p:nvGraphicFramePr>
        <p:xfrm>
          <a:off x="2448786" y="1496124"/>
          <a:ext cx="6995018" cy="5086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25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W4/W41/W5</a:t>
            </a:r>
            <a:endParaRPr lang="en-US" dirty="0"/>
          </a:p>
          <a:p>
            <a:pPr lvl="1"/>
            <a:r>
              <a:rPr lang="en-US" dirty="0"/>
              <a:t>Mental </a:t>
            </a:r>
            <a:r>
              <a:rPr lang="en-US" dirty="0" smtClean="0"/>
              <a:t>Health	2</a:t>
            </a:r>
          </a:p>
          <a:p>
            <a:pPr lvl="1"/>
            <a:r>
              <a:rPr lang="en-US" dirty="0" smtClean="0"/>
              <a:t>GED		4</a:t>
            </a:r>
          </a:p>
          <a:p>
            <a:pPr lvl="1"/>
            <a:r>
              <a:rPr lang="en-US" dirty="0" smtClean="0"/>
              <a:t>Pregnancy		1</a:t>
            </a:r>
            <a:r>
              <a:rPr lang="en-US" dirty="0"/>
              <a:t>	</a:t>
            </a:r>
          </a:p>
          <a:p>
            <a:pPr lvl="1"/>
            <a:r>
              <a:rPr lang="en-US" dirty="0" smtClean="0"/>
              <a:t>Other/Unknown	3</a:t>
            </a:r>
          </a:p>
          <a:p>
            <a:pPr lvl="1"/>
            <a:r>
              <a:rPr lang="en-US" dirty="0" smtClean="0"/>
              <a:t>COVID Non return	2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W7</a:t>
            </a:r>
          </a:p>
          <a:p>
            <a:pPr lvl="1"/>
            <a:r>
              <a:rPr lang="en-US" dirty="0" smtClean="0"/>
              <a:t>Graduates		3</a:t>
            </a:r>
            <a:endParaRPr lang="en-US" dirty="0"/>
          </a:p>
          <a:p>
            <a:r>
              <a:rPr lang="en-US" dirty="0"/>
              <a:t>W9</a:t>
            </a:r>
          </a:p>
          <a:p>
            <a:pPr lvl="1"/>
            <a:r>
              <a:rPr lang="en-US" dirty="0"/>
              <a:t>Home School	1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115164"/>
              </p:ext>
            </p:extLst>
          </p:nvPr>
        </p:nvGraphicFramePr>
        <p:xfrm>
          <a:off x="5042084" y="1573967"/>
          <a:ext cx="6784883" cy="493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666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F467FB89-2E60-4D30-AFDB-124CB9788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49953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*any other data your school values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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FB248D61-8CFE-4B42-B4F1-8F7973DB4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08879"/>
            <a:ext cx="9872871" cy="438712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A-F Letter Grade Credits Earned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Quarter 1 FY22 17/60, 28% earned 1.5 or more credits, on track to earn 5 credits in school year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Quarter 2 </a:t>
            </a:r>
            <a:r>
              <a:rPr lang="en-US" dirty="0" smtClean="0">
                <a:solidFill>
                  <a:schemeClr val="tx1"/>
                </a:solidFill>
              </a:rPr>
              <a:t>FY22 </a:t>
            </a:r>
            <a:r>
              <a:rPr lang="en-US" dirty="0" smtClean="0">
                <a:solidFill>
                  <a:schemeClr val="tx1"/>
                </a:solidFill>
              </a:rPr>
              <a:t>11/61, 18% </a:t>
            </a:r>
            <a:r>
              <a:rPr lang="en-US" dirty="0" smtClean="0">
                <a:solidFill>
                  <a:schemeClr val="tx1"/>
                </a:solidFill>
              </a:rPr>
              <a:t>earned 1.5 or more credits, on track to earn 5 credits in school year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On Track (all cohorts)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9 On Track as of 10/26/2021 (2 Cohort 2020, 3 Cohort 2021, 4 Cohort 2022)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On Track as of </a:t>
            </a:r>
            <a:r>
              <a:rPr lang="en-US" dirty="0" smtClean="0">
                <a:solidFill>
                  <a:schemeClr val="tx1"/>
                </a:solidFill>
              </a:rPr>
              <a:t>1/31/2022 </a:t>
            </a:r>
            <a:r>
              <a:rPr lang="en-US" dirty="0" smtClean="0">
                <a:solidFill>
                  <a:schemeClr val="tx1"/>
                </a:solidFill>
              </a:rPr>
              <a:t>(2 Cohort 2020, 3 Cohort 2021, </a:t>
            </a:r>
            <a:r>
              <a:rPr lang="en-US" dirty="0" smtClean="0">
                <a:solidFill>
                  <a:schemeClr val="tx1"/>
                </a:solidFill>
              </a:rPr>
              <a:t>5 </a:t>
            </a:r>
            <a:r>
              <a:rPr lang="en-US" dirty="0" smtClean="0">
                <a:solidFill>
                  <a:schemeClr val="tx1"/>
                </a:solidFill>
              </a:rPr>
              <a:t>Cohort 2022)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Credit deficiencies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Average all cohorts 5.9 credit behind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Cohorts 2019, 2020, 2021 – 7.1 credits behind / Cohort 2022 – 6.1 credits behind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Student with transportation barriers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Students who have work/sibling care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Students experiencing trauma and mental health issues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Students without adult support </a:t>
            </a:r>
            <a:r>
              <a:rPr lang="en-US" dirty="0" smtClean="0">
                <a:solidFill>
                  <a:schemeClr val="tx1"/>
                </a:solidFill>
              </a:rPr>
              <a:t>persons – 24 0f 55 are self signers or parent is not involved as of 02/22/2022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7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09C0BCD-BEE9-423F-A51C-BCCD8E5EAA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9998D094-42B2-42BA-AA14-E8FBE073A5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8465D64B-59F4-4BDC-B833-A17EF1E046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F7726A94-1EF0-4D91-B7BF-C033E3D6E5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 descr="Magnifying glass showing decling performance">
            <a:extLst>
              <a:ext uri="{FF2B5EF4-FFF2-40B4-BE49-F238E27FC236}">
                <a16:creationId xmlns="" xmlns:a16="http://schemas.microsoft.com/office/drawing/2014/main" id="{2AF6B8E8-A525-4F1B-85B2-64B213B6A1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t="1220" b="14510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98F0650C-11DF-45E6-8EC2-E3B298F0D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24FB4153-1E3E-4AE9-8306-E8C292894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5E6F8B75-8751-45FC-8EB2-E89AE6F70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882376"/>
            <a:ext cx="9966960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7200" b="1" cap="all" dirty="0">
                <a:solidFill>
                  <a:schemeClr val="tx1"/>
                </a:solidFill>
              </a:rPr>
              <a:t>Benchmark Assessment Data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F9BBCDC-AD01-4B94-A91D-AA87A9B45B60}"/>
              </a:ext>
            </a:extLst>
          </p:cNvPr>
          <p:cNvSpPr txBox="1"/>
          <p:nvPr/>
        </p:nvSpPr>
        <p:spPr>
          <a:xfrm>
            <a:off x="2347331" y="3883599"/>
            <a:ext cx="7487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Summary of Data | Implications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1275173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Benchmark </a:t>
            </a:r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B8013CDE-B42E-4F51-BD68-D8BAC3650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873771"/>
            <a:ext cx="3773774" cy="45270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Galileo Benchmark 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Benchmarks are completed in sequence with coursework Pre, Mid and Post tests based on course completion in a self-paced model. (Tests are not taken at standard quarter/semester intervals)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437747"/>
              </p:ext>
            </p:extLst>
          </p:nvPr>
        </p:nvGraphicFramePr>
        <p:xfrm>
          <a:off x="5411449" y="1694027"/>
          <a:ext cx="5981074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341"/>
                <a:gridCol w="1319135"/>
                <a:gridCol w="1768839"/>
                <a:gridCol w="18887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Pre-test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Pre-test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Sem</a:t>
                      </a:r>
                      <a:r>
                        <a:rPr lang="en-US" baseline="0" dirty="0" smtClean="0"/>
                        <a:t> 1</a:t>
                      </a:r>
                      <a:r>
                        <a:rPr lang="en-US" dirty="0" smtClean="0"/>
                        <a:t>Post-test Proficiency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ELA 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8/22 </a:t>
                      </a:r>
                      <a:r>
                        <a:rPr lang="en-US" dirty="0" smtClean="0"/>
                        <a:t>Moderate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ELA</a:t>
                      </a:r>
                      <a:r>
                        <a:rPr lang="en-US" b="1" baseline="0" dirty="0" smtClean="0"/>
                        <a:t> 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15/22</a:t>
                      </a:r>
                      <a:r>
                        <a:rPr lang="en-US" baseline="0" dirty="0" smtClean="0"/>
                        <a:t> Moderate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ELA 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5/12 Moderate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921350"/>
              </p:ext>
            </p:extLst>
          </p:nvPr>
        </p:nvGraphicFramePr>
        <p:xfrm>
          <a:off x="5426440" y="4229864"/>
          <a:ext cx="596858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302"/>
                <a:gridCol w="1493153"/>
                <a:gridCol w="1798820"/>
                <a:gridCol w="18163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Pre-test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Pre-test Proficiency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Sem</a:t>
                      </a:r>
                      <a:r>
                        <a:rPr lang="en-US" baseline="0" dirty="0" smtClean="0"/>
                        <a:t> 1</a:t>
                      </a:r>
                      <a:r>
                        <a:rPr lang="en-US" dirty="0" smtClean="0"/>
                        <a:t>Post-test Proficiency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ALG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en-US" baseline="0" dirty="0" smtClean="0"/>
                        <a:t>/30 </a:t>
                      </a:r>
                      <a:r>
                        <a:rPr lang="en-US" baseline="0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Geom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15/20 </a:t>
                      </a:r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ALG</a:t>
                      </a:r>
                      <a:r>
                        <a:rPr lang="en-US" b="1" baseline="0" dirty="0" smtClean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5/9 </a:t>
                      </a:r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52318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3234</TotalTime>
  <Words>1643</Words>
  <Application>Microsoft Office PowerPoint</Application>
  <PresentationFormat>Custom</PresentationFormat>
  <Paragraphs>300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Basis</vt:lpstr>
      <vt:lpstr>Edge Northwest</vt:lpstr>
      <vt:lpstr>Mission and Vision</vt:lpstr>
      <vt:lpstr>Data Presentation</vt:lpstr>
      <vt:lpstr>Attendance and Grad Rate (if applicable)</vt:lpstr>
      <vt:lpstr>Absence data</vt:lpstr>
      <vt:lpstr>Withdrawal data</vt:lpstr>
      <vt:lpstr>*any other data your school values  </vt:lpstr>
      <vt:lpstr>Benchmark Assessment Data </vt:lpstr>
      <vt:lpstr>Benchmark Data</vt:lpstr>
      <vt:lpstr>Benchmark Data/Implications</vt:lpstr>
      <vt:lpstr>Action Plan Progress</vt:lpstr>
      <vt:lpstr>Principle 4: </vt:lpstr>
      <vt:lpstr>Principle 5: </vt:lpstr>
      <vt:lpstr>Principle 6: </vt:lpstr>
      <vt:lpstr>IAP Process Goals </vt:lpstr>
      <vt:lpstr>IAP Impact Goals </vt:lpstr>
      <vt:lpstr>conclusions</vt:lpstr>
      <vt:lpstr>Celebrations and Challenges</vt:lpstr>
      <vt:lpstr>Implications &amp; Commitments </vt:lpstr>
      <vt:lpstr>PowerPoint Presentation</vt:lpstr>
      <vt:lpstr>Benchmark Data</vt:lpstr>
      <vt:lpstr>Celebrations and Challenges</vt:lpstr>
      <vt:lpstr>Implications &amp; Commitments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Name</dc:title>
  <dc:creator>Plencner, Katy</dc:creator>
  <cp:lastModifiedBy>Anne Ortiz</cp:lastModifiedBy>
  <cp:revision>49</cp:revision>
  <dcterms:created xsi:type="dcterms:W3CDTF">2021-03-04T20:03:23Z</dcterms:created>
  <dcterms:modified xsi:type="dcterms:W3CDTF">2022-02-22T20:45:44Z</dcterms:modified>
</cp:coreProperties>
</file>