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notesMasterIdLst>
    <p:notesMasterId r:id="rId11"/>
  </p:notesMasterIdLst>
  <p:handoutMasterIdLst>
    <p:handoutMasterId r:id="rId12"/>
  </p:handoutMasterIdLst>
  <p:sldIdLst>
    <p:sldId id="258" r:id="rId2"/>
    <p:sldId id="259" r:id="rId3"/>
    <p:sldId id="260" r:id="rId4"/>
    <p:sldId id="261" r:id="rId5"/>
    <p:sldId id="265" r:id="rId6"/>
    <p:sldId id="266" r:id="rId7"/>
    <p:sldId id="264" r:id="rId8"/>
    <p:sldId id="262" r:id="rId9"/>
    <p:sldId id="26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4F9042B-DA2E-558C-64A1-34F48E9296EC}" v="41" dt="2022-10-17T02:45:57.691"/>
    <p1510:client id="{C1E9C416-4B2A-40F0-87F0-CD5991D145A9}" v="1113" dt="2022-10-17T00:27:53.869"/>
  </p1510:revLst>
</p1510:revInfo>
</file>

<file path=ppt/tableStyles.xml><?xml version="1.0" encoding="utf-8"?>
<a:tblStyleLst xmlns:a="http://schemas.openxmlformats.org/drawingml/2006/main" def="{6E25E649-3F16-4E02-A733-19D2CDBF48F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0" d="100"/>
          <a:sy n="70" d="100"/>
        </p:scale>
        <p:origin x="-708" y="-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12" Type="http://schemas.openxmlformats.org/officeDocument/2006/relationships/image" Target="../media/image19.sv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11" Type="http://schemas.openxmlformats.org/officeDocument/2006/relationships/image" Target="../media/image13.png"/><Relationship Id="rId5" Type="http://schemas.openxmlformats.org/officeDocument/2006/relationships/image" Target="../media/image10.png"/><Relationship Id="rId10" Type="http://schemas.openxmlformats.org/officeDocument/2006/relationships/image" Target="../media/image17.svg"/><Relationship Id="rId4" Type="http://schemas.openxmlformats.org/officeDocument/2006/relationships/image" Target="../media/image11.svg"/><Relationship Id="rId9" Type="http://schemas.openxmlformats.org/officeDocument/2006/relationships/image" Target="../media/image12.pn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2.svg"/><Relationship Id="rId1" Type="http://schemas.openxmlformats.org/officeDocument/2006/relationships/image" Target="../media/image15.png"/><Relationship Id="rId6" Type="http://schemas.openxmlformats.org/officeDocument/2006/relationships/image" Target="../media/image26.svg"/><Relationship Id="rId5" Type="http://schemas.openxmlformats.org/officeDocument/2006/relationships/image" Target="../media/image17.png"/><Relationship Id="rId4" Type="http://schemas.openxmlformats.org/officeDocument/2006/relationships/image" Target="../media/image24.sv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12" Type="http://schemas.openxmlformats.org/officeDocument/2006/relationships/image" Target="../media/image19.sv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11" Type="http://schemas.openxmlformats.org/officeDocument/2006/relationships/image" Target="../media/image13.png"/><Relationship Id="rId5" Type="http://schemas.openxmlformats.org/officeDocument/2006/relationships/image" Target="../media/image10.png"/><Relationship Id="rId10" Type="http://schemas.openxmlformats.org/officeDocument/2006/relationships/image" Target="../media/image17.svg"/><Relationship Id="rId4" Type="http://schemas.openxmlformats.org/officeDocument/2006/relationships/image" Target="../media/image11.svg"/><Relationship Id="rId9" Type="http://schemas.openxmlformats.org/officeDocument/2006/relationships/image" Target="../media/image12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2.svg"/><Relationship Id="rId1" Type="http://schemas.openxmlformats.org/officeDocument/2006/relationships/image" Target="../media/image15.png"/><Relationship Id="rId6" Type="http://schemas.openxmlformats.org/officeDocument/2006/relationships/image" Target="../media/image26.svg"/><Relationship Id="rId5" Type="http://schemas.openxmlformats.org/officeDocument/2006/relationships/image" Target="../media/image17.png"/><Relationship Id="rId4" Type="http://schemas.openxmlformats.org/officeDocument/2006/relationships/image" Target="../media/image24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506CD9A-43A0-4476-BF42-824838D3758F}" type="doc">
      <dgm:prSet loTypeId="urn:microsoft.com/office/officeart/2005/8/layout/matrix3" loCatId="matrix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B5A32FA7-8684-46E9-89CC-32D612E49BBC}">
      <dgm:prSet/>
      <dgm:spPr/>
      <dgm:t>
        <a:bodyPr/>
        <a:lstStyle/>
        <a:p>
          <a:r>
            <a:rPr lang="en-US"/>
            <a:t>Review our IAP Goals</a:t>
          </a:r>
        </a:p>
      </dgm:t>
    </dgm:pt>
    <dgm:pt modelId="{6DAC2EF4-A3D5-41E7-A84C-C9405B340E9E}" type="parTrans" cxnId="{1330509D-0103-44F0-9E7D-6B7B2FF28F73}">
      <dgm:prSet/>
      <dgm:spPr/>
      <dgm:t>
        <a:bodyPr/>
        <a:lstStyle/>
        <a:p>
          <a:endParaRPr lang="en-US"/>
        </a:p>
      </dgm:t>
    </dgm:pt>
    <dgm:pt modelId="{74022A96-3E49-41EB-B932-8358E567E331}" type="sibTrans" cxnId="{1330509D-0103-44F0-9E7D-6B7B2FF28F73}">
      <dgm:prSet/>
      <dgm:spPr/>
      <dgm:t>
        <a:bodyPr/>
        <a:lstStyle/>
        <a:p>
          <a:endParaRPr lang="en-US"/>
        </a:p>
      </dgm:t>
    </dgm:pt>
    <dgm:pt modelId="{7FF82DBD-02D3-4636-BDC7-376B01EA91BE}">
      <dgm:prSet/>
      <dgm:spPr/>
      <dgm:t>
        <a:bodyPr/>
        <a:lstStyle/>
        <a:p>
          <a:r>
            <a:rPr lang="en-US"/>
            <a:t>What data do we have on these goals</a:t>
          </a:r>
        </a:p>
      </dgm:t>
    </dgm:pt>
    <dgm:pt modelId="{7039C953-2903-4A1F-8B93-3ABCFF9B3919}" type="parTrans" cxnId="{3EF86390-C782-46C5-AA1E-0520B9772089}">
      <dgm:prSet/>
      <dgm:spPr/>
      <dgm:t>
        <a:bodyPr/>
        <a:lstStyle/>
        <a:p>
          <a:endParaRPr lang="en-US"/>
        </a:p>
      </dgm:t>
    </dgm:pt>
    <dgm:pt modelId="{48659830-DBE9-4A61-9ED0-B11CCA420F78}" type="sibTrans" cxnId="{3EF86390-C782-46C5-AA1E-0520B9772089}">
      <dgm:prSet/>
      <dgm:spPr/>
      <dgm:t>
        <a:bodyPr/>
        <a:lstStyle/>
        <a:p>
          <a:endParaRPr lang="en-US"/>
        </a:p>
      </dgm:t>
    </dgm:pt>
    <dgm:pt modelId="{DFDA6955-6519-4C9C-A369-88D8056CAFED}">
      <dgm:prSet/>
      <dgm:spPr/>
      <dgm:t>
        <a:bodyPr/>
        <a:lstStyle/>
        <a:p>
          <a:r>
            <a:rPr lang="en-US"/>
            <a:t>Where are we at in the annual process</a:t>
          </a:r>
        </a:p>
      </dgm:t>
    </dgm:pt>
    <dgm:pt modelId="{FE15A8BE-9740-4B16-8B08-6B3BA615BEDA}" type="parTrans" cxnId="{C42520BA-C427-4B59-933B-68A83334B192}">
      <dgm:prSet/>
      <dgm:spPr/>
      <dgm:t>
        <a:bodyPr/>
        <a:lstStyle/>
        <a:p>
          <a:endParaRPr lang="en-US"/>
        </a:p>
      </dgm:t>
    </dgm:pt>
    <dgm:pt modelId="{49B95867-78D3-4645-BB84-19051E8B4AAF}" type="sibTrans" cxnId="{C42520BA-C427-4B59-933B-68A83334B192}">
      <dgm:prSet/>
      <dgm:spPr/>
      <dgm:t>
        <a:bodyPr/>
        <a:lstStyle/>
        <a:p>
          <a:endParaRPr lang="en-US"/>
        </a:p>
      </dgm:t>
    </dgm:pt>
    <dgm:pt modelId="{05D498E7-BB8C-48BD-9005-BB9E8471EDA4}">
      <dgm:prSet/>
      <dgm:spPr/>
      <dgm:t>
        <a:bodyPr/>
        <a:lstStyle/>
        <a:p>
          <a:r>
            <a:rPr lang="en-US"/>
            <a:t>What is our next step?</a:t>
          </a:r>
        </a:p>
      </dgm:t>
    </dgm:pt>
    <dgm:pt modelId="{D302AAB4-15B0-41CD-8CEB-53A38ED17AB2}" type="parTrans" cxnId="{BE1B93BF-3074-4F76-BBF5-5B68200E33F5}">
      <dgm:prSet/>
      <dgm:spPr/>
      <dgm:t>
        <a:bodyPr/>
        <a:lstStyle/>
        <a:p>
          <a:endParaRPr lang="en-US"/>
        </a:p>
      </dgm:t>
    </dgm:pt>
    <dgm:pt modelId="{6A164136-3FA5-4277-811B-24F8EDECC30C}" type="sibTrans" cxnId="{BE1B93BF-3074-4F76-BBF5-5B68200E33F5}">
      <dgm:prSet/>
      <dgm:spPr/>
      <dgm:t>
        <a:bodyPr/>
        <a:lstStyle/>
        <a:p>
          <a:endParaRPr lang="en-US"/>
        </a:p>
      </dgm:t>
    </dgm:pt>
    <dgm:pt modelId="{92B5AC0B-104F-4ACD-BFCB-3B0FD3362710}" type="pres">
      <dgm:prSet presAssocID="{5506CD9A-43A0-4476-BF42-824838D3758F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E9C9975-B5F9-4A8F-A684-63F7546BDCF5}" type="pres">
      <dgm:prSet presAssocID="{5506CD9A-43A0-4476-BF42-824838D3758F}" presName="diamond" presStyleLbl="bgShp" presStyleIdx="0" presStyleCnt="1"/>
      <dgm:spPr/>
    </dgm:pt>
    <dgm:pt modelId="{03F870B2-B5CC-4C07-A90A-D487D050D071}" type="pres">
      <dgm:prSet presAssocID="{5506CD9A-43A0-4476-BF42-824838D3758F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BA3075-6613-49E1-B446-C0202203A43C}" type="pres">
      <dgm:prSet presAssocID="{5506CD9A-43A0-4476-BF42-824838D3758F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90C80F-029A-4964-A853-D00E85534E1D}" type="pres">
      <dgm:prSet presAssocID="{5506CD9A-43A0-4476-BF42-824838D3758F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BBC73E-A515-4786-B62B-00D3E5E62CE0}" type="pres">
      <dgm:prSet presAssocID="{5506CD9A-43A0-4476-BF42-824838D3758F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9BF2605-3B12-4BB1-93B1-0EA4BD006983}" type="presOf" srcId="{7FF82DBD-02D3-4636-BDC7-376B01EA91BE}" destId="{D8BA3075-6613-49E1-B446-C0202203A43C}" srcOrd="0" destOrd="0" presId="urn:microsoft.com/office/officeart/2005/8/layout/matrix3"/>
    <dgm:cxn modelId="{1330509D-0103-44F0-9E7D-6B7B2FF28F73}" srcId="{5506CD9A-43A0-4476-BF42-824838D3758F}" destId="{B5A32FA7-8684-46E9-89CC-32D612E49BBC}" srcOrd="0" destOrd="0" parTransId="{6DAC2EF4-A3D5-41E7-A84C-C9405B340E9E}" sibTransId="{74022A96-3E49-41EB-B932-8358E567E331}"/>
    <dgm:cxn modelId="{02437DDD-4EBB-4083-864A-2D00593208FA}" type="presOf" srcId="{DFDA6955-6519-4C9C-A369-88D8056CAFED}" destId="{0890C80F-029A-4964-A853-D00E85534E1D}" srcOrd="0" destOrd="0" presId="urn:microsoft.com/office/officeart/2005/8/layout/matrix3"/>
    <dgm:cxn modelId="{722F7A0A-B728-413E-85FC-82CEEFD1B452}" type="presOf" srcId="{B5A32FA7-8684-46E9-89CC-32D612E49BBC}" destId="{03F870B2-B5CC-4C07-A90A-D487D050D071}" srcOrd="0" destOrd="0" presId="urn:microsoft.com/office/officeart/2005/8/layout/matrix3"/>
    <dgm:cxn modelId="{3EF86390-C782-46C5-AA1E-0520B9772089}" srcId="{5506CD9A-43A0-4476-BF42-824838D3758F}" destId="{7FF82DBD-02D3-4636-BDC7-376B01EA91BE}" srcOrd="1" destOrd="0" parTransId="{7039C953-2903-4A1F-8B93-3ABCFF9B3919}" sibTransId="{48659830-DBE9-4A61-9ED0-B11CCA420F78}"/>
    <dgm:cxn modelId="{2E31C395-0185-4AB2-9724-FDC3C5C51AAA}" type="presOf" srcId="{05D498E7-BB8C-48BD-9005-BB9E8471EDA4}" destId="{A6BBC73E-A515-4786-B62B-00D3E5E62CE0}" srcOrd="0" destOrd="0" presId="urn:microsoft.com/office/officeart/2005/8/layout/matrix3"/>
    <dgm:cxn modelId="{BE1B93BF-3074-4F76-BBF5-5B68200E33F5}" srcId="{5506CD9A-43A0-4476-BF42-824838D3758F}" destId="{05D498E7-BB8C-48BD-9005-BB9E8471EDA4}" srcOrd="3" destOrd="0" parTransId="{D302AAB4-15B0-41CD-8CEB-53A38ED17AB2}" sibTransId="{6A164136-3FA5-4277-811B-24F8EDECC30C}"/>
    <dgm:cxn modelId="{C0088BBA-2F35-4B3F-9D5D-2A6D2017E092}" type="presOf" srcId="{5506CD9A-43A0-4476-BF42-824838D3758F}" destId="{92B5AC0B-104F-4ACD-BFCB-3B0FD3362710}" srcOrd="0" destOrd="0" presId="urn:microsoft.com/office/officeart/2005/8/layout/matrix3"/>
    <dgm:cxn modelId="{C42520BA-C427-4B59-933B-68A83334B192}" srcId="{5506CD9A-43A0-4476-BF42-824838D3758F}" destId="{DFDA6955-6519-4C9C-A369-88D8056CAFED}" srcOrd="2" destOrd="0" parTransId="{FE15A8BE-9740-4B16-8B08-6B3BA615BEDA}" sibTransId="{49B95867-78D3-4645-BB84-19051E8B4AAF}"/>
    <dgm:cxn modelId="{C1F681A7-56E2-4F0A-B880-8C212F7FE1CF}" type="presParOf" srcId="{92B5AC0B-104F-4ACD-BFCB-3B0FD3362710}" destId="{3E9C9975-B5F9-4A8F-A684-63F7546BDCF5}" srcOrd="0" destOrd="0" presId="urn:microsoft.com/office/officeart/2005/8/layout/matrix3"/>
    <dgm:cxn modelId="{9C61BBAB-D7FE-4A2E-89B4-90B2F54624D9}" type="presParOf" srcId="{92B5AC0B-104F-4ACD-BFCB-3B0FD3362710}" destId="{03F870B2-B5CC-4C07-A90A-D487D050D071}" srcOrd="1" destOrd="0" presId="urn:microsoft.com/office/officeart/2005/8/layout/matrix3"/>
    <dgm:cxn modelId="{C6AFA87F-871A-45FC-A6E0-71AFCD190447}" type="presParOf" srcId="{92B5AC0B-104F-4ACD-BFCB-3B0FD3362710}" destId="{D8BA3075-6613-49E1-B446-C0202203A43C}" srcOrd="2" destOrd="0" presId="urn:microsoft.com/office/officeart/2005/8/layout/matrix3"/>
    <dgm:cxn modelId="{E0666855-FF63-4D51-8DEC-BFF46C789071}" type="presParOf" srcId="{92B5AC0B-104F-4ACD-BFCB-3B0FD3362710}" destId="{0890C80F-029A-4964-A853-D00E85534E1D}" srcOrd="3" destOrd="0" presId="urn:microsoft.com/office/officeart/2005/8/layout/matrix3"/>
    <dgm:cxn modelId="{1051C11C-2832-4AC6-877E-9A2759FD84C9}" type="presParOf" srcId="{92B5AC0B-104F-4ACD-BFCB-3B0FD3362710}" destId="{A6BBC73E-A515-4786-B62B-00D3E5E62CE0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83AF9FC-226C-44FC-A242-F0B7E7CB22D8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080F5A0-722F-4BED-8EB3-0EB12C7C5CF8}">
      <dgm:prSet/>
      <dgm:spPr/>
      <dgm:t>
        <a:bodyPr/>
        <a:lstStyle/>
        <a:p>
          <a:pPr rtl="0"/>
          <a:r>
            <a:rPr lang="en-US" dirty="0"/>
            <a:t>Pretest data only –</a:t>
          </a:r>
          <a:r>
            <a:rPr lang="en-US" dirty="0">
              <a:latin typeface="Rockwell Condensed" panose="02060603050405020104"/>
            </a:rPr>
            <a:t> </a:t>
          </a:r>
          <a:r>
            <a:rPr lang="en-US" dirty="0"/>
            <a:t> </a:t>
          </a:r>
          <a:r>
            <a:rPr lang="en-US" dirty="0">
              <a:latin typeface="Rockwell Condensed" panose="02060603050405020104"/>
            </a:rPr>
            <a:t>  Prior Year Galileo </a:t>
          </a:r>
          <a:r>
            <a:rPr lang="en-US" dirty="0"/>
            <a:t>Math 62%, ELA 40</a:t>
          </a:r>
          <a:r>
            <a:rPr lang="en-US" dirty="0" smtClean="0"/>
            <a:t>%</a:t>
          </a:r>
        </a:p>
        <a:p>
          <a:pPr rtl="0"/>
          <a:r>
            <a:rPr lang="en-US" dirty="0" smtClean="0"/>
            <a:t>Post-test 1</a:t>
          </a:r>
          <a:r>
            <a:rPr lang="en-US" baseline="30000" dirty="0" smtClean="0"/>
            <a:t>st</a:t>
          </a:r>
          <a:r>
            <a:rPr lang="en-US" dirty="0" smtClean="0"/>
            <a:t> Semester</a:t>
          </a:r>
        </a:p>
        <a:p>
          <a:pPr rtl="0"/>
          <a:r>
            <a:rPr lang="en-US" dirty="0" smtClean="0"/>
            <a:t>Math – 63%, ELA 46%</a:t>
          </a:r>
          <a:endParaRPr lang="en-US" dirty="0"/>
        </a:p>
      </dgm:t>
    </dgm:pt>
    <dgm:pt modelId="{A3DA2046-9B9C-4B1A-A399-909956F79A42}" type="parTrans" cxnId="{A2BB6B8E-8A35-4208-BC2A-9B4D93A81D4E}">
      <dgm:prSet/>
      <dgm:spPr/>
      <dgm:t>
        <a:bodyPr/>
        <a:lstStyle/>
        <a:p>
          <a:endParaRPr lang="en-US"/>
        </a:p>
      </dgm:t>
    </dgm:pt>
    <dgm:pt modelId="{9695C553-CD5E-4458-91BE-E115FC7CAC1C}" type="sibTrans" cxnId="{A2BB6B8E-8A35-4208-BC2A-9B4D93A81D4E}">
      <dgm:prSet/>
      <dgm:spPr/>
      <dgm:t>
        <a:bodyPr/>
        <a:lstStyle/>
        <a:p>
          <a:endParaRPr lang="en-US"/>
        </a:p>
      </dgm:t>
    </dgm:pt>
    <dgm:pt modelId="{B9AC5A60-A81F-4F44-9AC9-715A02F2B69D}">
      <dgm:prSet/>
      <dgm:spPr/>
      <dgm:t>
        <a:bodyPr/>
        <a:lstStyle/>
        <a:p>
          <a:pPr rtl="0"/>
          <a:r>
            <a:rPr lang="en-US" dirty="0">
              <a:latin typeface="Rockwell Condensed" panose="02060603050405020104"/>
            </a:rPr>
            <a:t>Pretest</a:t>
          </a:r>
          <a:r>
            <a:rPr lang="en-US" dirty="0"/>
            <a:t> data only – </a:t>
          </a:r>
          <a:r>
            <a:rPr lang="en-US" dirty="0" err="1">
              <a:latin typeface="Rockwell Condensed" panose="02060603050405020104"/>
            </a:rPr>
            <a:t>AzSci</a:t>
          </a:r>
          <a:r>
            <a:rPr lang="en-US" dirty="0">
              <a:latin typeface="Rockwell Condensed" panose="02060603050405020104"/>
            </a:rPr>
            <a:t> Prior </a:t>
          </a:r>
          <a:r>
            <a:rPr lang="en-US" dirty="0"/>
            <a:t> </a:t>
          </a:r>
          <a:r>
            <a:rPr lang="en-US" dirty="0">
              <a:latin typeface="Rockwell Condensed" panose="02060603050405020104"/>
            </a:rPr>
            <a:t>Year 25</a:t>
          </a:r>
          <a:r>
            <a:rPr lang="en-US" dirty="0" smtClean="0"/>
            <a:t>%</a:t>
          </a:r>
        </a:p>
        <a:p>
          <a:pPr rtl="0"/>
          <a:r>
            <a:rPr lang="en-US" dirty="0" err="1" smtClean="0"/>
            <a:t>AzSCI</a:t>
          </a:r>
          <a:r>
            <a:rPr lang="en-US" dirty="0" smtClean="0"/>
            <a:t> – April 2023</a:t>
          </a:r>
          <a:endParaRPr lang="en-US" dirty="0"/>
        </a:p>
      </dgm:t>
    </dgm:pt>
    <dgm:pt modelId="{FCAC29B3-DC86-49F8-99A3-EABB48149261}" type="parTrans" cxnId="{0D27C3FF-D79D-4EBE-80F9-605AE3D0067C}">
      <dgm:prSet/>
      <dgm:spPr/>
      <dgm:t>
        <a:bodyPr/>
        <a:lstStyle/>
        <a:p>
          <a:endParaRPr lang="en-US"/>
        </a:p>
      </dgm:t>
    </dgm:pt>
    <dgm:pt modelId="{D803F54E-8F23-4931-9F1C-358594167FF7}" type="sibTrans" cxnId="{0D27C3FF-D79D-4EBE-80F9-605AE3D0067C}">
      <dgm:prSet/>
      <dgm:spPr/>
      <dgm:t>
        <a:bodyPr/>
        <a:lstStyle/>
        <a:p>
          <a:endParaRPr lang="en-US"/>
        </a:p>
      </dgm:t>
    </dgm:pt>
    <dgm:pt modelId="{88FA931A-F325-493C-8599-338D447FF2ED}">
      <dgm:prSet/>
      <dgm:spPr/>
      <dgm:t>
        <a:bodyPr/>
        <a:lstStyle/>
        <a:p>
          <a:r>
            <a:rPr lang="en-US" dirty="0"/>
            <a:t>On Track to Graduate (NW: </a:t>
          </a:r>
          <a:r>
            <a:rPr lang="en-US" dirty="0" smtClean="0"/>
            <a:t>4 + 3 grads, </a:t>
          </a:r>
          <a:r>
            <a:rPr lang="en-US" dirty="0"/>
            <a:t>HP: </a:t>
          </a:r>
          <a:r>
            <a:rPr lang="en-US" dirty="0" smtClean="0"/>
            <a:t>7+4 grads)</a:t>
          </a:r>
          <a:endParaRPr lang="en-US" dirty="0"/>
        </a:p>
      </dgm:t>
    </dgm:pt>
    <dgm:pt modelId="{34B14DA7-1706-433F-B96A-B4AA1D1C472E}" type="parTrans" cxnId="{069ABC59-575D-4169-BEF7-1B7EA21FE1E2}">
      <dgm:prSet/>
      <dgm:spPr/>
      <dgm:t>
        <a:bodyPr/>
        <a:lstStyle/>
        <a:p>
          <a:endParaRPr lang="en-US"/>
        </a:p>
      </dgm:t>
    </dgm:pt>
    <dgm:pt modelId="{1E5B17F4-3D81-40F7-AF86-4FFDC998D2EA}" type="sibTrans" cxnId="{069ABC59-575D-4169-BEF7-1B7EA21FE1E2}">
      <dgm:prSet/>
      <dgm:spPr/>
      <dgm:t>
        <a:bodyPr/>
        <a:lstStyle/>
        <a:p>
          <a:endParaRPr lang="en-US"/>
        </a:p>
      </dgm:t>
    </dgm:pt>
    <dgm:pt modelId="{BC49E7F5-CD99-400D-8CE9-108F49A2A462}">
      <dgm:prSet/>
      <dgm:spPr/>
      <dgm:t>
        <a:bodyPr/>
        <a:lstStyle/>
        <a:p>
          <a:pPr rtl="0"/>
          <a:r>
            <a:rPr lang="en-US" dirty="0">
              <a:solidFill>
                <a:schemeClr val="bg1"/>
              </a:solidFill>
            </a:rPr>
            <a:t>Move 60% of the Not </a:t>
          </a:r>
          <a:r>
            <a:rPr lang="en-US" b="1" dirty="0">
              <a:solidFill>
                <a:schemeClr val="bg1"/>
              </a:solidFill>
            </a:rPr>
            <a:t>YET </a:t>
          </a:r>
          <a:r>
            <a:rPr lang="en-US" dirty="0">
              <a:solidFill>
                <a:schemeClr val="bg1"/>
              </a:solidFill>
            </a:rPr>
            <a:t>On Track students to On Track status</a:t>
          </a:r>
        </a:p>
      </dgm:t>
    </dgm:pt>
    <dgm:pt modelId="{BA42075E-C136-4138-B34B-72BCF2C20D41}" type="parTrans" cxnId="{592B6C18-FBA8-4A33-AD05-62F2FEFFF45F}">
      <dgm:prSet/>
      <dgm:spPr/>
      <dgm:t>
        <a:bodyPr/>
        <a:lstStyle/>
        <a:p>
          <a:endParaRPr lang="en-US"/>
        </a:p>
      </dgm:t>
    </dgm:pt>
    <dgm:pt modelId="{6F2A73EF-AD3F-4F54-BC7F-BF19D35A5E5A}" type="sibTrans" cxnId="{592B6C18-FBA8-4A33-AD05-62F2FEFFF45F}">
      <dgm:prSet/>
      <dgm:spPr/>
      <dgm:t>
        <a:bodyPr/>
        <a:lstStyle/>
        <a:p>
          <a:endParaRPr lang="en-US"/>
        </a:p>
      </dgm:t>
    </dgm:pt>
    <dgm:pt modelId="{B6755581-47B9-4752-BD2B-B0A43A2D9D1F}">
      <dgm:prSet/>
      <dgm:spPr/>
      <dgm:t>
        <a:bodyPr/>
        <a:lstStyle/>
        <a:p>
          <a:r>
            <a:rPr lang="en-US" dirty="0" smtClean="0"/>
            <a:t>Q1  NW </a:t>
          </a:r>
          <a:r>
            <a:rPr lang="en-US" dirty="0"/>
            <a:t>– 8, HP – 9</a:t>
          </a:r>
        </a:p>
      </dgm:t>
    </dgm:pt>
    <dgm:pt modelId="{8F66BEF0-D660-43D2-A4FC-34634D7189FE}" type="parTrans" cxnId="{76637CEB-A418-4AC6-8D45-C4C97A986398}">
      <dgm:prSet/>
      <dgm:spPr/>
      <dgm:t>
        <a:bodyPr/>
        <a:lstStyle/>
        <a:p>
          <a:endParaRPr lang="en-US"/>
        </a:p>
      </dgm:t>
    </dgm:pt>
    <dgm:pt modelId="{10B96224-18AC-4A37-9E3E-44907B193316}" type="sibTrans" cxnId="{76637CEB-A418-4AC6-8D45-C4C97A986398}">
      <dgm:prSet/>
      <dgm:spPr/>
      <dgm:t>
        <a:bodyPr/>
        <a:lstStyle/>
        <a:p>
          <a:endParaRPr lang="en-US"/>
        </a:p>
      </dgm:t>
    </dgm:pt>
    <dgm:pt modelId="{0F5B9CAA-E29F-462B-BB15-F5B01C016A4C}">
      <dgm:prSet/>
      <dgm:spPr/>
      <dgm:t>
        <a:bodyPr/>
        <a:lstStyle/>
        <a:p>
          <a:r>
            <a:rPr lang="en-US"/>
            <a:t>Absence rate improvement by 5%</a:t>
          </a:r>
        </a:p>
      </dgm:t>
    </dgm:pt>
    <dgm:pt modelId="{50D47DA1-B5C2-4231-B0C0-31AED5C19758}" type="parTrans" cxnId="{E01C7F34-1D2F-4EF5-A287-D45C1DC0A5F5}">
      <dgm:prSet/>
      <dgm:spPr/>
      <dgm:t>
        <a:bodyPr/>
        <a:lstStyle/>
        <a:p>
          <a:endParaRPr lang="en-US"/>
        </a:p>
      </dgm:t>
    </dgm:pt>
    <dgm:pt modelId="{7E5C489F-E035-4F28-92A6-74D7BC7AD49B}" type="sibTrans" cxnId="{E01C7F34-1D2F-4EF5-A287-D45C1DC0A5F5}">
      <dgm:prSet/>
      <dgm:spPr/>
      <dgm:t>
        <a:bodyPr/>
        <a:lstStyle/>
        <a:p>
          <a:endParaRPr lang="en-US"/>
        </a:p>
      </dgm:t>
    </dgm:pt>
    <dgm:pt modelId="{ACC94263-4A12-45D1-8706-3E0070B8D010}">
      <dgm:prSet/>
      <dgm:spPr/>
      <dgm:t>
        <a:bodyPr/>
        <a:lstStyle/>
        <a:p>
          <a:r>
            <a:rPr lang="en-US" dirty="0" smtClean="0"/>
            <a:t>Q1 | NW </a:t>
          </a:r>
          <a:r>
            <a:rPr lang="en-US" dirty="0"/>
            <a:t>– 8%, HP </a:t>
          </a:r>
          <a:r>
            <a:rPr lang="en-US" dirty="0">
              <a:latin typeface="Rockwell Condensed" panose="02060603050405020104"/>
            </a:rPr>
            <a:t>+7%,</a:t>
          </a:r>
          <a:endParaRPr lang="en-US" dirty="0"/>
        </a:p>
      </dgm:t>
    </dgm:pt>
    <dgm:pt modelId="{47B1BFF9-ACA5-46F4-BCE3-085A54C8B735}" type="parTrans" cxnId="{6C142A97-88AD-4CD1-9D93-55EAAAE05628}">
      <dgm:prSet/>
      <dgm:spPr/>
      <dgm:t>
        <a:bodyPr/>
        <a:lstStyle/>
        <a:p>
          <a:endParaRPr lang="en-US"/>
        </a:p>
      </dgm:t>
    </dgm:pt>
    <dgm:pt modelId="{942AAFA6-4C6B-4395-BA04-3FB98D9164F9}" type="sibTrans" cxnId="{6C142A97-88AD-4CD1-9D93-55EAAAE05628}">
      <dgm:prSet/>
      <dgm:spPr/>
      <dgm:t>
        <a:bodyPr/>
        <a:lstStyle/>
        <a:p>
          <a:endParaRPr lang="en-US"/>
        </a:p>
      </dgm:t>
    </dgm:pt>
    <dgm:pt modelId="{F73080F8-2F70-41AA-8CB8-B3618F3E1B30}">
      <dgm:prSet/>
      <dgm:spPr/>
      <dgm:t>
        <a:bodyPr/>
        <a:lstStyle/>
        <a:p>
          <a:pPr rtl="0"/>
          <a:r>
            <a:rPr lang="en-US" dirty="0"/>
            <a:t>Students</a:t>
          </a:r>
          <a:r>
            <a:rPr lang="en-US" dirty="0">
              <a:latin typeface="Rockwell Condensed" panose="02060603050405020104"/>
            </a:rPr>
            <a:t> </a:t>
          </a:r>
          <a:r>
            <a:rPr lang="en-US" dirty="0"/>
            <a:t>to earn 5.5 credits in year</a:t>
          </a:r>
        </a:p>
      </dgm:t>
    </dgm:pt>
    <dgm:pt modelId="{9FF1B359-0B47-4A50-8844-C331D40CE86F}" type="parTrans" cxnId="{5226B720-B2F8-4638-A3EC-AEB4F408842F}">
      <dgm:prSet/>
      <dgm:spPr/>
      <dgm:t>
        <a:bodyPr/>
        <a:lstStyle/>
        <a:p>
          <a:endParaRPr lang="en-US"/>
        </a:p>
      </dgm:t>
    </dgm:pt>
    <dgm:pt modelId="{FAA2ADA6-31C9-476D-8975-93CC390D7685}" type="sibTrans" cxnId="{5226B720-B2F8-4638-A3EC-AEB4F408842F}">
      <dgm:prSet/>
      <dgm:spPr/>
      <dgm:t>
        <a:bodyPr/>
        <a:lstStyle/>
        <a:p>
          <a:endParaRPr lang="en-US"/>
        </a:p>
      </dgm:t>
    </dgm:pt>
    <dgm:pt modelId="{95F03185-89C9-48FF-BA17-0F359C271BFA}">
      <dgm:prSet/>
      <dgm:spPr/>
      <dgm:t>
        <a:bodyPr/>
        <a:lstStyle/>
        <a:p>
          <a:pPr rtl="0"/>
          <a:r>
            <a:rPr lang="en-US" dirty="0" smtClean="0"/>
            <a:t>Q1 -NW</a:t>
          </a:r>
          <a:r>
            <a:rPr lang="en-US" dirty="0"/>
            <a:t>, </a:t>
          </a:r>
          <a:r>
            <a:rPr lang="en-US" dirty="0" smtClean="0"/>
            <a:t>30%, PY40</a:t>
          </a:r>
          <a:r>
            <a:rPr lang="en-US" dirty="0"/>
            <a:t>%,  HP </a:t>
          </a:r>
          <a:r>
            <a:rPr lang="en-US" dirty="0" smtClean="0"/>
            <a:t>40% PY27</a:t>
          </a:r>
          <a:r>
            <a:rPr lang="en-US" dirty="0"/>
            <a:t>%</a:t>
          </a:r>
        </a:p>
      </dgm:t>
    </dgm:pt>
    <dgm:pt modelId="{613FB014-C747-4021-B503-3F8E4B7D3907}" type="parTrans" cxnId="{34BB9B22-2E6D-40DF-9104-48C4318C16C0}">
      <dgm:prSet/>
      <dgm:spPr/>
      <dgm:t>
        <a:bodyPr/>
        <a:lstStyle/>
        <a:p>
          <a:endParaRPr lang="en-US"/>
        </a:p>
      </dgm:t>
    </dgm:pt>
    <dgm:pt modelId="{377AD7D0-7F97-406C-861D-96102801B974}" type="sibTrans" cxnId="{34BB9B22-2E6D-40DF-9104-48C4318C16C0}">
      <dgm:prSet/>
      <dgm:spPr/>
      <dgm:t>
        <a:bodyPr/>
        <a:lstStyle/>
        <a:p>
          <a:endParaRPr lang="en-US"/>
        </a:p>
      </dgm:t>
    </dgm:pt>
    <dgm:pt modelId="{D4295F30-797C-4C60-BFFE-7B6FA1335D37}">
      <dgm:prSet/>
      <dgm:spPr/>
      <dgm:t>
        <a:bodyPr/>
        <a:lstStyle/>
        <a:p>
          <a:r>
            <a:rPr lang="en-US" dirty="0" smtClean="0"/>
            <a:t>Q2  | NW -10%, HP +8%</a:t>
          </a:r>
          <a:endParaRPr lang="en-US" dirty="0"/>
        </a:p>
      </dgm:t>
    </dgm:pt>
    <dgm:pt modelId="{75F465BE-3AFC-4313-81A9-05324E7E76FB}" type="parTrans" cxnId="{9656D845-59BF-40AF-BE83-753BFAB7BF6A}">
      <dgm:prSet/>
      <dgm:spPr/>
      <dgm:t>
        <a:bodyPr/>
        <a:lstStyle/>
        <a:p>
          <a:endParaRPr lang="en-US"/>
        </a:p>
      </dgm:t>
    </dgm:pt>
    <dgm:pt modelId="{A2F76A8D-4902-4A06-A96A-CF6A9C1D378A}" type="sibTrans" cxnId="{9656D845-59BF-40AF-BE83-753BFAB7BF6A}">
      <dgm:prSet/>
      <dgm:spPr/>
      <dgm:t>
        <a:bodyPr/>
        <a:lstStyle/>
        <a:p>
          <a:endParaRPr lang="en-US"/>
        </a:p>
      </dgm:t>
    </dgm:pt>
    <dgm:pt modelId="{CC94A0C2-914A-4A7A-A5D3-936FDC94BF74}">
      <dgm:prSet/>
      <dgm:spPr/>
      <dgm:t>
        <a:bodyPr/>
        <a:lstStyle/>
        <a:p>
          <a:r>
            <a:rPr lang="en-US" dirty="0" smtClean="0"/>
            <a:t>Q2 | NW – 2/5, HP – 2/6</a:t>
          </a:r>
          <a:endParaRPr lang="en-US" dirty="0"/>
        </a:p>
      </dgm:t>
    </dgm:pt>
    <dgm:pt modelId="{82517652-813E-4C1C-89E6-BF5E59F169EC}" type="parTrans" cxnId="{59922DEB-1841-402D-B30E-E80661A7EB3F}">
      <dgm:prSet/>
      <dgm:spPr/>
      <dgm:t>
        <a:bodyPr/>
        <a:lstStyle/>
        <a:p>
          <a:endParaRPr lang="en-US"/>
        </a:p>
      </dgm:t>
    </dgm:pt>
    <dgm:pt modelId="{D19D295D-9974-4C34-A126-411BB4FDAA35}" type="sibTrans" cxnId="{59922DEB-1841-402D-B30E-E80661A7EB3F}">
      <dgm:prSet/>
      <dgm:spPr/>
      <dgm:t>
        <a:bodyPr/>
        <a:lstStyle/>
        <a:p>
          <a:endParaRPr lang="en-US"/>
        </a:p>
      </dgm:t>
    </dgm:pt>
    <dgm:pt modelId="{DEA687FA-2CB6-4F06-B9AF-D7826F3BF875}">
      <dgm:prSet/>
      <dgm:spPr/>
      <dgm:t>
        <a:bodyPr/>
        <a:lstStyle/>
        <a:p>
          <a:pPr rtl="0"/>
          <a:r>
            <a:rPr lang="en-US" dirty="0" smtClean="0"/>
            <a:t>Q2 – NW 37%,  HP 44%</a:t>
          </a:r>
          <a:endParaRPr lang="en-US" dirty="0"/>
        </a:p>
      </dgm:t>
    </dgm:pt>
    <dgm:pt modelId="{8DE1764F-1CDC-4D22-903F-75E039E7C44B}" type="parTrans" cxnId="{516C3241-3464-4AC1-80A6-90F8F7BEA8FF}">
      <dgm:prSet/>
      <dgm:spPr/>
      <dgm:t>
        <a:bodyPr/>
        <a:lstStyle/>
        <a:p>
          <a:endParaRPr lang="en-US"/>
        </a:p>
      </dgm:t>
    </dgm:pt>
    <dgm:pt modelId="{F4CAE521-8092-4CB5-981C-E6A5D6D18583}" type="sibTrans" cxnId="{516C3241-3464-4AC1-80A6-90F8F7BEA8FF}">
      <dgm:prSet/>
      <dgm:spPr/>
      <dgm:t>
        <a:bodyPr/>
        <a:lstStyle/>
        <a:p>
          <a:endParaRPr lang="en-US"/>
        </a:p>
      </dgm:t>
    </dgm:pt>
    <dgm:pt modelId="{34E2C7F9-D9AF-4877-86FF-F50930DB50EB}" type="pres">
      <dgm:prSet presAssocID="{083AF9FC-226C-44FC-A242-F0B7E7CB22D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C988442-D37B-4716-8CF1-D1D6763244F3}" type="pres">
      <dgm:prSet presAssocID="{9080F5A0-722F-4BED-8EB3-0EB12C7C5CF8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B1F04F-FFD0-4AC5-8FC5-7C66CE232818}" type="pres">
      <dgm:prSet presAssocID="{9695C553-CD5E-4458-91BE-E115FC7CAC1C}" presName="sibTrans" presStyleCnt="0"/>
      <dgm:spPr/>
    </dgm:pt>
    <dgm:pt modelId="{91A14670-6895-42B4-9A9B-B2190223C565}" type="pres">
      <dgm:prSet presAssocID="{B9AC5A60-A81F-4F44-9AC9-715A02F2B69D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4BFE63-1637-4017-A773-29914F7FE7A0}" type="pres">
      <dgm:prSet presAssocID="{D803F54E-8F23-4931-9F1C-358594167FF7}" presName="sibTrans" presStyleCnt="0"/>
      <dgm:spPr/>
    </dgm:pt>
    <dgm:pt modelId="{2B8BE57C-838D-457F-B026-323BAFF882ED}" type="pres">
      <dgm:prSet presAssocID="{88FA931A-F325-493C-8599-338D447FF2ED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3B6071-F576-4A1D-BBE6-4CAF48A633C0}" type="pres">
      <dgm:prSet presAssocID="{1E5B17F4-3D81-40F7-AF86-4FFDC998D2EA}" presName="sibTrans" presStyleCnt="0"/>
      <dgm:spPr/>
    </dgm:pt>
    <dgm:pt modelId="{D890DC77-D19F-4D76-AB6C-8A9B6F115F71}" type="pres">
      <dgm:prSet presAssocID="{BC49E7F5-CD99-400D-8CE9-108F49A2A462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92FFDA-24F4-4D42-9864-51D20A4016D8}" type="pres">
      <dgm:prSet presAssocID="{6F2A73EF-AD3F-4F54-BC7F-BF19D35A5E5A}" presName="sibTrans" presStyleCnt="0"/>
      <dgm:spPr/>
    </dgm:pt>
    <dgm:pt modelId="{2348C298-04D4-43E1-9417-7EE292FCCE49}" type="pres">
      <dgm:prSet presAssocID="{0F5B9CAA-E29F-462B-BB15-F5B01C016A4C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07A03C-99C5-4FEF-8412-4EAE4F1C231F}" type="pres">
      <dgm:prSet presAssocID="{7E5C489F-E035-4F28-92A6-74D7BC7AD49B}" presName="sibTrans" presStyleCnt="0"/>
      <dgm:spPr/>
    </dgm:pt>
    <dgm:pt modelId="{00B61EC6-8331-4D30-ACF9-2B7F59AD924C}" type="pres">
      <dgm:prSet presAssocID="{F73080F8-2F70-41AA-8CB8-B3618F3E1B30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2BB6B8E-8A35-4208-BC2A-9B4D93A81D4E}" srcId="{083AF9FC-226C-44FC-A242-F0B7E7CB22D8}" destId="{9080F5A0-722F-4BED-8EB3-0EB12C7C5CF8}" srcOrd="0" destOrd="0" parTransId="{A3DA2046-9B9C-4B1A-A399-909956F79A42}" sibTransId="{9695C553-CD5E-4458-91BE-E115FC7CAC1C}"/>
    <dgm:cxn modelId="{E01C7F34-1D2F-4EF5-A287-D45C1DC0A5F5}" srcId="{083AF9FC-226C-44FC-A242-F0B7E7CB22D8}" destId="{0F5B9CAA-E29F-462B-BB15-F5B01C016A4C}" srcOrd="4" destOrd="0" parTransId="{50D47DA1-B5C2-4231-B0C0-31AED5C19758}" sibTransId="{7E5C489F-E035-4F28-92A6-74D7BC7AD49B}"/>
    <dgm:cxn modelId="{648A518D-6F24-4947-A208-4B2966803133}" type="presOf" srcId="{B9AC5A60-A81F-4F44-9AC9-715A02F2B69D}" destId="{91A14670-6895-42B4-9A9B-B2190223C565}" srcOrd="0" destOrd="0" presId="urn:microsoft.com/office/officeart/2005/8/layout/default"/>
    <dgm:cxn modelId="{5F475C09-1797-42B9-9632-C6582A87C10A}" type="presOf" srcId="{CC94A0C2-914A-4A7A-A5D3-936FDC94BF74}" destId="{D890DC77-D19F-4D76-AB6C-8A9B6F115F71}" srcOrd="0" destOrd="2" presId="urn:microsoft.com/office/officeart/2005/8/layout/default"/>
    <dgm:cxn modelId="{D2110526-2F3A-48E8-8DC9-444A45FA5B89}" type="presOf" srcId="{B6755581-47B9-4752-BD2B-B0A43A2D9D1F}" destId="{D890DC77-D19F-4D76-AB6C-8A9B6F115F71}" srcOrd="0" destOrd="1" presId="urn:microsoft.com/office/officeart/2005/8/layout/default"/>
    <dgm:cxn modelId="{26BABB55-3D81-4EA5-883C-6D9B94AF102C}" type="presOf" srcId="{ACC94263-4A12-45D1-8706-3E0070B8D010}" destId="{2348C298-04D4-43E1-9417-7EE292FCCE49}" srcOrd="0" destOrd="1" presId="urn:microsoft.com/office/officeart/2005/8/layout/default"/>
    <dgm:cxn modelId="{B1DA7EE2-9D7A-4129-A23D-D241DF749FF0}" type="presOf" srcId="{BC49E7F5-CD99-400D-8CE9-108F49A2A462}" destId="{D890DC77-D19F-4D76-AB6C-8A9B6F115F71}" srcOrd="0" destOrd="0" presId="urn:microsoft.com/office/officeart/2005/8/layout/default"/>
    <dgm:cxn modelId="{82B6EFD4-98F0-4055-A25F-2AEAAA421D89}" type="presOf" srcId="{083AF9FC-226C-44FC-A242-F0B7E7CB22D8}" destId="{34E2C7F9-D9AF-4877-86FF-F50930DB50EB}" srcOrd="0" destOrd="0" presId="urn:microsoft.com/office/officeart/2005/8/layout/default"/>
    <dgm:cxn modelId="{0D27C3FF-D79D-4EBE-80F9-605AE3D0067C}" srcId="{083AF9FC-226C-44FC-A242-F0B7E7CB22D8}" destId="{B9AC5A60-A81F-4F44-9AC9-715A02F2B69D}" srcOrd="1" destOrd="0" parTransId="{FCAC29B3-DC86-49F8-99A3-EABB48149261}" sibTransId="{D803F54E-8F23-4931-9F1C-358594167FF7}"/>
    <dgm:cxn modelId="{1C16E7E2-6863-4325-A1CE-A50A542D28A9}" type="presOf" srcId="{D4295F30-797C-4C60-BFFE-7B6FA1335D37}" destId="{2348C298-04D4-43E1-9417-7EE292FCCE49}" srcOrd="0" destOrd="2" presId="urn:microsoft.com/office/officeart/2005/8/layout/default"/>
    <dgm:cxn modelId="{069ABC59-575D-4169-BEF7-1B7EA21FE1E2}" srcId="{083AF9FC-226C-44FC-A242-F0B7E7CB22D8}" destId="{88FA931A-F325-493C-8599-338D447FF2ED}" srcOrd="2" destOrd="0" parTransId="{34B14DA7-1706-433F-B96A-B4AA1D1C472E}" sibTransId="{1E5B17F4-3D81-40F7-AF86-4FFDC998D2EA}"/>
    <dgm:cxn modelId="{622940C8-16FA-4FA3-BD6B-E26B7E39CCEB}" type="presOf" srcId="{F73080F8-2F70-41AA-8CB8-B3618F3E1B30}" destId="{00B61EC6-8331-4D30-ACF9-2B7F59AD924C}" srcOrd="0" destOrd="0" presId="urn:microsoft.com/office/officeart/2005/8/layout/default"/>
    <dgm:cxn modelId="{76637CEB-A418-4AC6-8D45-C4C97A986398}" srcId="{BC49E7F5-CD99-400D-8CE9-108F49A2A462}" destId="{B6755581-47B9-4752-BD2B-B0A43A2D9D1F}" srcOrd="0" destOrd="0" parTransId="{8F66BEF0-D660-43D2-A4FC-34634D7189FE}" sibTransId="{10B96224-18AC-4A37-9E3E-44907B193316}"/>
    <dgm:cxn modelId="{516C3241-3464-4AC1-80A6-90F8F7BEA8FF}" srcId="{F73080F8-2F70-41AA-8CB8-B3618F3E1B30}" destId="{DEA687FA-2CB6-4F06-B9AF-D7826F3BF875}" srcOrd="1" destOrd="0" parTransId="{8DE1764F-1CDC-4D22-903F-75E039E7C44B}" sibTransId="{F4CAE521-8092-4CB5-981C-E6A5D6D18583}"/>
    <dgm:cxn modelId="{592B6C18-FBA8-4A33-AD05-62F2FEFFF45F}" srcId="{083AF9FC-226C-44FC-A242-F0B7E7CB22D8}" destId="{BC49E7F5-CD99-400D-8CE9-108F49A2A462}" srcOrd="3" destOrd="0" parTransId="{BA42075E-C136-4138-B34B-72BCF2C20D41}" sibTransId="{6F2A73EF-AD3F-4F54-BC7F-BF19D35A5E5A}"/>
    <dgm:cxn modelId="{5226B720-B2F8-4638-A3EC-AEB4F408842F}" srcId="{083AF9FC-226C-44FC-A242-F0B7E7CB22D8}" destId="{F73080F8-2F70-41AA-8CB8-B3618F3E1B30}" srcOrd="5" destOrd="0" parTransId="{9FF1B359-0B47-4A50-8844-C331D40CE86F}" sibTransId="{FAA2ADA6-31C9-476D-8975-93CC390D7685}"/>
    <dgm:cxn modelId="{59922DEB-1841-402D-B30E-E80661A7EB3F}" srcId="{BC49E7F5-CD99-400D-8CE9-108F49A2A462}" destId="{CC94A0C2-914A-4A7A-A5D3-936FDC94BF74}" srcOrd="1" destOrd="0" parTransId="{82517652-813E-4C1C-89E6-BF5E59F169EC}" sibTransId="{D19D295D-9974-4C34-A126-411BB4FDAA35}"/>
    <dgm:cxn modelId="{6C142A97-88AD-4CD1-9D93-55EAAAE05628}" srcId="{0F5B9CAA-E29F-462B-BB15-F5B01C016A4C}" destId="{ACC94263-4A12-45D1-8706-3E0070B8D010}" srcOrd="0" destOrd="0" parTransId="{47B1BFF9-ACA5-46F4-BCE3-085A54C8B735}" sibTransId="{942AAFA6-4C6B-4395-BA04-3FB98D9164F9}"/>
    <dgm:cxn modelId="{453FD383-F4CB-4D93-8852-7265499DA3EB}" type="presOf" srcId="{DEA687FA-2CB6-4F06-B9AF-D7826F3BF875}" destId="{00B61EC6-8331-4D30-ACF9-2B7F59AD924C}" srcOrd="0" destOrd="2" presId="urn:microsoft.com/office/officeart/2005/8/layout/default"/>
    <dgm:cxn modelId="{9656D845-59BF-40AF-BE83-753BFAB7BF6A}" srcId="{0F5B9CAA-E29F-462B-BB15-F5B01C016A4C}" destId="{D4295F30-797C-4C60-BFFE-7B6FA1335D37}" srcOrd="1" destOrd="0" parTransId="{75F465BE-3AFC-4313-81A9-05324E7E76FB}" sibTransId="{A2F76A8D-4902-4A06-A96A-CF6A9C1D378A}"/>
    <dgm:cxn modelId="{34BB9B22-2E6D-40DF-9104-48C4318C16C0}" srcId="{F73080F8-2F70-41AA-8CB8-B3618F3E1B30}" destId="{95F03185-89C9-48FF-BA17-0F359C271BFA}" srcOrd="0" destOrd="0" parTransId="{613FB014-C747-4021-B503-3F8E4B7D3907}" sibTransId="{377AD7D0-7F97-406C-861D-96102801B974}"/>
    <dgm:cxn modelId="{F097F1AA-CD6C-42B2-A3BF-5A9A706B8CB9}" type="presOf" srcId="{95F03185-89C9-48FF-BA17-0F359C271BFA}" destId="{00B61EC6-8331-4D30-ACF9-2B7F59AD924C}" srcOrd="0" destOrd="1" presId="urn:microsoft.com/office/officeart/2005/8/layout/default"/>
    <dgm:cxn modelId="{07DCFF7B-B1F0-49D7-9E31-8170ABB0544F}" type="presOf" srcId="{88FA931A-F325-493C-8599-338D447FF2ED}" destId="{2B8BE57C-838D-457F-B026-323BAFF882ED}" srcOrd="0" destOrd="0" presId="urn:microsoft.com/office/officeart/2005/8/layout/default"/>
    <dgm:cxn modelId="{5B11BE9C-4B13-487F-B6EE-B496BC72C8B3}" type="presOf" srcId="{0F5B9CAA-E29F-462B-BB15-F5B01C016A4C}" destId="{2348C298-04D4-43E1-9417-7EE292FCCE49}" srcOrd="0" destOrd="0" presId="urn:microsoft.com/office/officeart/2005/8/layout/default"/>
    <dgm:cxn modelId="{946A5B71-9317-42BD-821B-4EEF10893ACD}" type="presOf" srcId="{9080F5A0-722F-4BED-8EB3-0EB12C7C5CF8}" destId="{3C988442-D37B-4716-8CF1-D1D6763244F3}" srcOrd="0" destOrd="0" presId="urn:microsoft.com/office/officeart/2005/8/layout/default"/>
    <dgm:cxn modelId="{72B2EAC0-F828-49F2-B290-49520CB073DC}" type="presParOf" srcId="{34E2C7F9-D9AF-4877-86FF-F50930DB50EB}" destId="{3C988442-D37B-4716-8CF1-D1D6763244F3}" srcOrd="0" destOrd="0" presId="urn:microsoft.com/office/officeart/2005/8/layout/default"/>
    <dgm:cxn modelId="{5F0401B5-E8DC-42D7-A24A-4A34F80AAE73}" type="presParOf" srcId="{34E2C7F9-D9AF-4877-86FF-F50930DB50EB}" destId="{6FB1F04F-FFD0-4AC5-8FC5-7C66CE232818}" srcOrd="1" destOrd="0" presId="urn:microsoft.com/office/officeart/2005/8/layout/default"/>
    <dgm:cxn modelId="{18432222-480C-4B57-A2A8-9FA994B610A5}" type="presParOf" srcId="{34E2C7F9-D9AF-4877-86FF-F50930DB50EB}" destId="{91A14670-6895-42B4-9A9B-B2190223C565}" srcOrd="2" destOrd="0" presId="urn:microsoft.com/office/officeart/2005/8/layout/default"/>
    <dgm:cxn modelId="{1C53A5C6-6409-4B36-BDE0-790C03EBDE6A}" type="presParOf" srcId="{34E2C7F9-D9AF-4877-86FF-F50930DB50EB}" destId="{804BFE63-1637-4017-A773-29914F7FE7A0}" srcOrd="3" destOrd="0" presId="urn:microsoft.com/office/officeart/2005/8/layout/default"/>
    <dgm:cxn modelId="{1F918820-7963-4307-BFE4-7A0467BF85B4}" type="presParOf" srcId="{34E2C7F9-D9AF-4877-86FF-F50930DB50EB}" destId="{2B8BE57C-838D-457F-B026-323BAFF882ED}" srcOrd="4" destOrd="0" presId="urn:microsoft.com/office/officeart/2005/8/layout/default"/>
    <dgm:cxn modelId="{1B4B617A-CE4C-4C9F-8957-80F8ADB0FDD5}" type="presParOf" srcId="{34E2C7F9-D9AF-4877-86FF-F50930DB50EB}" destId="{813B6071-F576-4A1D-BBE6-4CAF48A633C0}" srcOrd="5" destOrd="0" presId="urn:microsoft.com/office/officeart/2005/8/layout/default"/>
    <dgm:cxn modelId="{EE8F6ABC-49CE-4CA8-94C7-71CE783BFFA0}" type="presParOf" srcId="{34E2C7F9-D9AF-4877-86FF-F50930DB50EB}" destId="{D890DC77-D19F-4D76-AB6C-8A9B6F115F71}" srcOrd="6" destOrd="0" presId="urn:microsoft.com/office/officeart/2005/8/layout/default"/>
    <dgm:cxn modelId="{165D7E97-F9C1-4E9D-95D8-8DC6B2B54148}" type="presParOf" srcId="{34E2C7F9-D9AF-4877-86FF-F50930DB50EB}" destId="{EA92FFDA-24F4-4D42-9864-51D20A4016D8}" srcOrd="7" destOrd="0" presId="urn:microsoft.com/office/officeart/2005/8/layout/default"/>
    <dgm:cxn modelId="{EAC32701-EBEF-436E-88A9-9BCAAF805437}" type="presParOf" srcId="{34E2C7F9-D9AF-4877-86FF-F50930DB50EB}" destId="{2348C298-04D4-43E1-9417-7EE292FCCE49}" srcOrd="8" destOrd="0" presId="urn:microsoft.com/office/officeart/2005/8/layout/default"/>
    <dgm:cxn modelId="{719F0A33-5F0E-4385-8B0A-D50A7FB39BC6}" type="presParOf" srcId="{34E2C7F9-D9AF-4877-86FF-F50930DB50EB}" destId="{8B07A03C-99C5-4FEF-8412-4EAE4F1C231F}" srcOrd="9" destOrd="0" presId="urn:microsoft.com/office/officeart/2005/8/layout/default"/>
    <dgm:cxn modelId="{0471998A-0FAE-4D56-AD38-814CAC861FFF}" type="presParOf" srcId="{34E2C7F9-D9AF-4877-86FF-F50930DB50EB}" destId="{00B61EC6-8331-4D30-ACF9-2B7F59AD924C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83AF9FC-226C-44FC-A242-F0B7E7CB22D8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9080F5A0-722F-4BED-8EB3-0EB12C7C5CF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>
              <a:latin typeface="Rockwell Condensed" panose="02060603050405020104"/>
            </a:rPr>
            <a:t>PLC Data – MTSS Tracker</a:t>
          </a:r>
          <a:endParaRPr lang="en-US"/>
        </a:p>
      </dgm:t>
    </dgm:pt>
    <dgm:pt modelId="{A3DA2046-9B9C-4B1A-A399-909956F79A42}" type="parTrans" cxnId="{A2BB6B8E-8A35-4208-BC2A-9B4D93A81D4E}">
      <dgm:prSet/>
      <dgm:spPr/>
      <dgm:t>
        <a:bodyPr/>
        <a:lstStyle/>
        <a:p>
          <a:endParaRPr lang="en-US"/>
        </a:p>
      </dgm:t>
    </dgm:pt>
    <dgm:pt modelId="{9695C553-CD5E-4458-91BE-E115FC7CAC1C}" type="sibTrans" cxnId="{A2BB6B8E-8A35-4208-BC2A-9B4D93A81D4E}">
      <dgm:prSet/>
      <dgm:spPr/>
      <dgm:t>
        <a:bodyPr/>
        <a:lstStyle/>
        <a:p>
          <a:endParaRPr lang="en-US"/>
        </a:p>
      </dgm:t>
    </dgm:pt>
    <dgm:pt modelId="{B9AC5A60-A81F-4F44-9AC9-715A02F2B69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 smtClean="0">
              <a:latin typeface="Rockwell Condensed" panose="02060603050405020104"/>
            </a:rPr>
            <a:t>3 </a:t>
          </a:r>
          <a:r>
            <a:rPr lang="en-US" dirty="0">
              <a:latin typeface="Rockwell Condensed" panose="02060603050405020104"/>
            </a:rPr>
            <a:t>of 5 MTSS Trainings completed (</a:t>
          </a:r>
          <a:r>
            <a:rPr lang="en-US" dirty="0" smtClean="0">
              <a:latin typeface="Rockwell Condensed" panose="02060603050405020104"/>
            </a:rPr>
            <a:t>August, September and January)</a:t>
          </a:r>
          <a:endParaRPr lang="en-US" dirty="0"/>
        </a:p>
      </dgm:t>
    </dgm:pt>
    <dgm:pt modelId="{FCAC29B3-DC86-49F8-99A3-EABB48149261}" type="parTrans" cxnId="{0D27C3FF-D79D-4EBE-80F9-605AE3D0067C}">
      <dgm:prSet/>
      <dgm:spPr/>
      <dgm:t>
        <a:bodyPr/>
        <a:lstStyle/>
        <a:p>
          <a:endParaRPr lang="en-US"/>
        </a:p>
      </dgm:t>
    </dgm:pt>
    <dgm:pt modelId="{D803F54E-8F23-4931-9F1C-358594167FF7}" type="sibTrans" cxnId="{0D27C3FF-D79D-4EBE-80F9-605AE3D0067C}">
      <dgm:prSet/>
      <dgm:spPr/>
      <dgm:t>
        <a:bodyPr/>
        <a:lstStyle/>
        <a:p>
          <a:endParaRPr lang="en-US"/>
        </a:p>
      </dgm:t>
    </dgm:pt>
    <dgm:pt modelId="{88FA931A-F325-493C-8599-338D447FF2E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latin typeface="Rockwell Condensed" panose="02060603050405020104"/>
            </a:rPr>
            <a:t>Quarterly benchmark analysis – Q1 </a:t>
          </a:r>
          <a:r>
            <a:rPr lang="en-US" dirty="0" smtClean="0">
              <a:latin typeface="Rockwell Condensed" panose="02060603050405020104"/>
            </a:rPr>
            <a:t>10/4/22, Q2 1/18/23</a:t>
          </a:r>
          <a:endParaRPr lang="en-US" dirty="0"/>
        </a:p>
      </dgm:t>
    </dgm:pt>
    <dgm:pt modelId="{34B14DA7-1706-433F-B96A-B4AA1D1C472E}" type="parTrans" cxnId="{069ABC59-575D-4169-BEF7-1B7EA21FE1E2}">
      <dgm:prSet/>
      <dgm:spPr/>
      <dgm:t>
        <a:bodyPr/>
        <a:lstStyle/>
        <a:p>
          <a:endParaRPr lang="en-US"/>
        </a:p>
      </dgm:t>
    </dgm:pt>
    <dgm:pt modelId="{1E5B17F4-3D81-40F7-AF86-4FFDC998D2EA}" type="sibTrans" cxnId="{069ABC59-575D-4169-BEF7-1B7EA21FE1E2}">
      <dgm:prSet/>
      <dgm:spPr/>
      <dgm:t>
        <a:bodyPr/>
        <a:lstStyle/>
        <a:p>
          <a:endParaRPr lang="en-US"/>
        </a:p>
      </dgm:t>
    </dgm:pt>
    <dgm:pt modelId="{B6755581-47B9-4752-BD2B-B0A43A2D9D1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 smtClean="0">
              <a:latin typeface="Rockwell Condensed" panose="02060603050405020104"/>
            </a:rPr>
            <a:t>Q1 &amp; Q2 </a:t>
          </a:r>
          <a:r>
            <a:rPr lang="en-US" dirty="0">
              <a:latin typeface="Rockwell Condensed" panose="02060603050405020104"/>
            </a:rPr>
            <a:t>On Track and credit earning submitted to Principals</a:t>
          </a:r>
          <a:endParaRPr lang="en-US" dirty="0"/>
        </a:p>
      </dgm:t>
    </dgm:pt>
    <dgm:pt modelId="{8F66BEF0-D660-43D2-A4FC-34634D7189FE}" type="parTrans" cxnId="{76637CEB-A418-4AC6-8D45-C4C97A986398}">
      <dgm:prSet/>
      <dgm:spPr/>
      <dgm:t>
        <a:bodyPr/>
        <a:lstStyle/>
        <a:p>
          <a:endParaRPr lang="en-US"/>
        </a:p>
      </dgm:t>
    </dgm:pt>
    <dgm:pt modelId="{10B96224-18AC-4A37-9E3E-44907B193316}" type="sibTrans" cxnId="{76637CEB-A418-4AC6-8D45-C4C97A986398}">
      <dgm:prSet/>
      <dgm:spPr/>
      <dgm:t>
        <a:bodyPr/>
        <a:lstStyle/>
        <a:p>
          <a:endParaRPr lang="en-US"/>
        </a:p>
      </dgm:t>
    </dgm:pt>
    <dgm:pt modelId="{ACC94263-4A12-45D1-8706-3E0070B8D010}">
      <dgm:prSet phldr="0"/>
      <dgm:spPr/>
      <dgm:t>
        <a:bodyPr/>
        <a:lstStyle/>
        <a:p>
          <a:pPr rtl="0">
            <a:lnSpc>
              <a:spcPct val="100000"/>
            </a:lnSpc>
          </a:pPr>
          <a:r>
            <a:rPr lang="en-US" dirty="0">
              <a:latin typeface="Rockwell Condensed" panose="02060603050405020104"/>
            </a:rPr>
            <a:t>Monthly attendance/absence reports by DW submitted monthly and for quarter</a:t>
          </a:r>
          <a:endParaRPr lang="en-US" dirty="0"/>
        </a:p>
      </dgm:t>
    </dgm:pt>
    <dgm:pt modelId="{47B1BFF9-ACA5-46F4-BCE3-085A54C8B735}" type="parTrans" cxnId="{6C142A97-88AD-4CD1-9D93-55EAAAE05628}">
      <dgm:prSet/>
      <dgm:spPr/>
      <dgm:t>
        <a:bodyPr/>
        <a:lstStyle/>
        <a:p>
          <a:endParaRPr lang="en-US"/>
        </a:p>
      </dgm:t>
    </dgm:pt>
    <dgm:pt modelId="{942AAFA6-4C6B-4395-BA04-3FB98D9164F9}" type="sibTrans" cxnId="{6C142A97-88AD-4CD1-9D93-55EAAAE05628}">
      <dgm:prSet/>
      <dgm:spPr/>
      <dgm:t>
        <a:bodyPr/>
        <a:lstStyle/>
        <a:p>
          <a:endParaRPr lang="en-US"/>
        </a:p>
      </dgm:t>
    </dgm:pt>
    <dgm:pt modelId="{95F03185-89C9-48FF-BA17-0F359C271BF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latin typeface="Rockwell Condensed" panose="02060603050405020104"/>
            </a:rPr>
            <a:t>Grad Rate Report </a:t>
          </a:r>
          <a:r>
            <a:rPr lang="en-US" dirty="0" smtClean="0">
              <a:latin typeface="Rockwell Condensed" panose="02060603050405020104"/>
            </a:rPr>
            <a:t>review – Completed Jan 2023</a:t>
          </a:r>
          <a:endParaRPr lang="en-US" b="1" u="sng" dirty="0"/>
        </a:p>
      </dgm:t>
    </dgm:pt>
    <dgm:pt modelId="{613FB014-C747-4021-B503-3F8E4B7D3907}" type="parTrans" cxnId="{34BB9B22-2E6D-40DF-9104-48C4318C16C0}">
      <dgm:prSet/>
      <dgm:spPr/>
      <dgm:t>
        <a:bodyPr/>
        <a:lstStyle/>
        <a:p>
          <a:endParaRPr lang="en-US"/>
        </a:p>
      </dgm:t>
    </dgm:pt>
    <dgm:pt modelId="{377AD7D0-7F97-406C-861D-96102801B974}" type="sibTrans" cxnId="{34BB9B22-2E6D-40DF-9104-48C4318C16C0}">
      <dgm:prSet/>
      <dgm:spPr/>
      <dgm:t>
        <a:bodyPr/>
        <a:lstStyle/>
        <a:p>
          <a:endParaRPr lang="en-US"/>
        </a:p>
      </dgm:t>
    </dgm:pt>
    <dgm:pt modelId="{8B1B1EA7-FE13-425E-A54D-9CAD87C3A08F}" type="pres">
      <dgm:prSet presAssocID="{083AF9FC-226C-44FC-A242-F0B7E7CB22D8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E2B4991-E1C8-44D3-B01B-9FFAA24FFEA4}" type="pres">
      <dgm:prSet presAssocID="{9080F5A0-722F-4BED-8EB3-0EB12C7C5CF8}" presName="compNode" presStyleCnt="0"/>
      <dgm:spPr/>
    </dgm:pt>
    <dgm:pt modelId="{57CF9A30-C5AF-46CF-BBBC-5206AF4AF939}" type="pres">
      <dgm:prSet presAssocID="{9080F5A0-722F-4BED-8EB3-0EB12C7C5CF8}" presName="bgRect" presStyleLbl="bgShp" presStyleIdx="0" presStyleCnt="6"/>
      <dgm:spPr/>
    </dgm:pt>
    <dgm:pt modelId="{C00896F2-557F-420F-A6A9-2B7A3345FC11}" type="pres">
      <dgm:prSet presAssocID="{9080F5A0-722F-4BED-8EB3-0EB12C7C5CF8}" presName="iconRect" presStyleLbl="node1" presStyleIdx="0" presStyleCnt="6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Database"/>
        </a:ext>
      </dgm:extLst>
    </dgm:pt>
    <dgm:pt modelId="{CF5D7191-628E-4725-B3FF-7161E67CA4B3}" type="pres">
      <dgm:prSet presAssocID="{9080F5A0-722F-4BED-8EB3-0EB12C7C5CF8}" presName="spaceRect" presStyleCnt="0"/>
      <dgm:spPr/>
    </dgm:pt>
    <dgm:pt modelId="{9E86735F-BAF9-45E4-9E2D-6B050486CFC2}" type="pres">
      <dgm:prSet presAssocID="{9080F5A0-722F-4BED-8EB3-0EB12C7C5CF8}" presName="parTx" presStyleLbl="revTx" presStyleIdx="0" presStyleCnt="6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50C6C910-C5D8-4308-9AF0-B58CEB06D2EF}" type="pres">
      <dgm:prSet presAssocID="{9695C553-CD5E-4458-91BE-E115FC7CAC1C}" presName="sibTrans" presStyleCnt="0"/>
      <dgm:spPr/>
    </dgm:pt>
    <dgm:pt modelId="{E008EB73-F0FD-4816-B6F3-012E628DBD7C}" type="pres">
      <dgm:prSet presAssocID="{B9AC5A60-A81F-4F44-9AC9-715A02F2B69D}" presName="compNode" presStyleCnt="0"/>
      <dgm:spPr/>
    </dgm:pt>
    <dgm:pt modelId="{7B889060-1949-4840-9B9C-92503B32FDB9}" type="pres">
      <dgm:prSet presAssocID="{B9AC5A60-A81F-4F44-9AC9-715A02F2B69D}" presName="bgRect" presStyleLbl="bgShp" presStyleIdx="1" presStyleCnt="6"/>
      <dgm:spPr/>
    </dgm:pt>
    <dgm:pt modelId="{66994031-A520-4B62-9A28-0C0A6FD83C56}" type="pres">
      <dgm:prSet presAssocID="{B9AC5A60-A81F-4F44-9AC9-715A02F2B69D}" presName="iconRect" presStyleLbl="node1" presStyleIdx="1" presStyleCnt="6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Mountains"/>
        </a:ext>
      </dgm:extLst>
    </dgm:pt>
    <dgm:pt modelId="{8A2FB823-1674-4FE0-BAC5-FFAA4DE77C8A}" type="pres">
      <dgm:prSet presAssocID="{B9AC5A60-A81F-4F44-9AC9-715A02F2B69D}" presName="spaceRect" presStyleCnt="0"/>
      <dgm:spPr/>
    </dgm:pt>
    <dgm:pt modelId="{6F313818-4FE9-4F90-BCD9-BFB081085BB1}" type="pres">
      <dgm:prSet presAssocID="{B9AC5A60-A81F-4F44-9AC9-715A02F2B69D}" presName="parTx" presStyleLbl="revTx" presStyleIdx="1" presStyleCnt="6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593344AB-03E9-48BA-A47C-CE6B68378119}" type="pres">
      <dgm:prSet presAssocID="{D803F54E-8F23-4931-9F1C-358594167FF7}" presName="sibTrans" presStyleCnt="0"/>
      <dgm:spPr/>
    </dgm:pt>
    <dgm:pt modelId="{F1D708A3-FBF8-4EEC-9F81-1141BDA1E9C1}" type="pres">
      <dgm:prSet presAssocID="{88FA931A-F325-493C-8599-338D447FF2ED}" presName="compNode" presStyleCnt="0"/>
      <dgm:spPr/>
    </dgm:pt>
    <dgm:pt modelId="{BCA3AD1E-5B81-4AD3-B405-7B861CE09161}" type="pres">
      <dgm:prSet presAssocID="{88FA931A-F325-493C-8599-338D447FF2ED}" presName="bgRect" presStyleLbl="bgShp" presStyleIdx="2" presStyleCnt="6"/>
      <dgm:spPr/>
    </dgm:pt>
    <dgm:pt modelId="{F74B59C0-EC0B-4A28-8887-6442152A9CDC}" type="pres">
      <dgm:prSet presAssocID="{88FA931A-F325-493C-8599-338D447FF2ED}" presName="iconRect" presStyleLbl="node1" presStyleIdx="2" presStyleCnt="6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Bookmark"/>
        </a:ext>
      </dgm:extLst>
    </dgm:pt>
    <dgm:pt modelId="{24D2E83F-4D33-4BA5-87A5-58C5BC6FA49B}" type="pres">
      <dgm:prSet presAssocID="{88FA931A-F325-493C-8599-338D447FF2ED}" presName="spaceRect" presStyleCnt="0"/>
      <dgm:spPr/>
    </dgm:pt>
    <dgm:pt modelId="{DF8032E8-42B6-408E-AA36-B9F1D8AE4143}" type="pres">
      <dgm:prSet presAssocID="{88FA931A-F325-493C-8599-338D447FF2ED}" presName="parTx" presStyleLbl="revTx" presStyleIdx="2" presStyleCnt="6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1AB3F493-D9A7-4D73-B789-9C655003AA92}" type="pres">
      <dgm:prSet presAssocID="{1E5B17F4-3D81-40F7-AF86-4FFDC998D2EA}" presName="sibTrans" presStyleCnt="0"/>
      <dgm:spPr/>
    </dgm:pt>
    <dgm:pt modelId="{29991BBF-EDD9-4F80-AA66-A073F7D67E8E}" type="pres">
      <dgm:prSet presAssocID="{B6755581-47B9-4752-BD2B-B0A43A2D9D1F}" presName="compNode" presStyleCnt="0"/>
      <dgm:spPr/>
    </dgm:pt>
    <dgm:pt modelId="{8DC2EA1C-750F-4D45-869B-D267201337DE}" type="pres">
      <dgm:prSet presAssocID="{B6755581-47B9-4752-BD2B-B0A43A2D9D1F}" presName="bgRect" presStyleLbl="bgShp" presStyleIdx="3" presStyleCnt="6"/>
      <dgm:spPr/>
    </dgm:pt>
    <dgm:pt modelId="{E671684D-C335-478A-8A3D-D36F8A09FAC9}" type="pres">
      <dgm:prSet presAssocID="{B6755581-47B9-4752-BD2B-B0A43A2D9D1F}" presName="iconRect" presStyleLbl="node1" presStyleIdx="3" presStyleCnt="6"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93A872D0-ACDA-4177-B7DB-1E3D4276C081}" type="pres">
      <dgm:prSet presAssocID="{B6755581-47B9-4752-BD2B-B0A43A2D9D1F}" presName="spaceRect" presStyleCnt="0"/>
      <dgm:spPr/>
    </dgm:pt>
    <dgm:pt modelId="{C1275608-A84E-48E5-875C-1ED6AC98DF3E}" type="pres">
      <dgm:prSet presAssocID="{B6755581-47B9-4752-BD2B-B0A43A2D9D1F}" presName="parTx" presStyleLbl="revTx" presStyleIdx="3" presStyleCnt="6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9626CA06-567B-466B-8D2A-D08964BABE6C}" type="pres">
      <dgm:prSet presAssocID="{10B96224-18AC-4A37-9E3E-44907B193316}" presName="sibTrans" presStyleCnt="0"/>
      <dgm:spPr/>
    </dgm:pt>
    <dgm:pt modelId="{DBEB62AD-829D-4EAA-91A4-966BA03DC61C}" type="pres">
      <dgm:prSet presAssocID="{ACC94263-4A12-45D1-8706-3E0070B8D010}" presName="compNode" presStyleCnt="0"/>
      <dgm:spPr/>
    </dgm:pt>
    <dgm:pt modelId="{4895D1E9-33E9-4EBB-AD02-EC782B7F0573}" type="pres">
      <dgm:prSet presAssocID="{ACC94263-4A12-45D1-8706-3E0070B8D010}" presName="bgRect" presStyleLbl="bgShp" presStyleIdx="4" presStyleCnt="6"/>
      <dgm:spPr/>
    </dgm:pt>
    <dgm:pt modelId="{76B60553-64CB-4CE8-AC1A-2BD3C79224D9}" type="pres">
      <dgm:prSet presAssocID="{ACC94263-4A12-45D1-8706-3E0070B8D010}" presName="iconRect" presStyleLbl="node1" presStyleIdx="4" presStyleCnt="6"/>
      <dgm:spPr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Monthly calendar"/>
        </a:ext>
      </dgm:extLst>
    </dgm:pt>
    <dgm:pt modelId="{AD70C241-0015-446F-89A2-246C9B96F289}" type="pres">
      <dgm:prSet presAssocID="{ACC94263-4A12-45D1-8706-3E0070B8D010}" presName="spaceRect" presStyleCnt="0"/>
      <dgm:spPr/>
    </dgm:pt>
    <dgm:pt modelId="{BEEA52E9-11B9-41A8-BCD3-C7CA99A5B679}" type="pres">
      <dgm:prSet presAssocID="{ACC94263-4A12-45D1-8706-3E0070B8D010}" presName="parTx" presStyleLbl="revTx" presStyleIdx="4" presStyleCnt="6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02623DFB-70F9-4129-AC5C-84DA09EBFC17}" type="pres">
      <dgm:prSet presAssocID="{942AAFA6-4C6B-4395-BA04-3FB98D9164F9}" presName="sibTrans" presStyleCnt="0"/>
      <dgm:spPr/>
    </dgm:pt>
    <dgm:pt modelId="{4B83A194-4E2F-4FFA-8F48-20434D08289D}" type="pres">
      <dgm:prSet presAssocID="{95F03185-89C9-48FF-BA17-0F359C271BFA}" presName="compNode" presStyleCnt="0"/>
      <dgm:spPr/>
    </dgm:pt>
    <dgm:pt modelId="{0DB0C0CE-6FBF-41AB-9533-B39EE0D6C38E}" type="pres">
      <dgm:prSet presAssocID="{95F03185-89C9-48FF-BA17-0F359C271BFA}" presName="bgRect" presStyleLbl="bgShp" presStyleIdx="5" presStyleCnt="6"/>
      <dgm:spPr/>
    </dgm:pt>
    <dgm:pt modelId="{5FD8B5DD-694B-4EBB-B0D6-9AAC654F3F2F}" type="pres">
      <dgm:prSet presAssocID="{95F03185-89C9-48FF-BA17-0F359C271BFA}" presName="iconRect" presStyleLbl="node1" presStyleIdx="5" presStyleCnt="6"/>
      <dgm:spPr>
        <a:blipFill>
          <a:blip xmlns:r="http://schemas.openxmlformats.org/officeDocument/2006/relationships"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0373E18C-166F-4E27-A295-4098E60FA065}" type="pres">
      <dgm:prSet presAssocID="{95F03185-89C9-48FF-BA17-0F359C271BFA}" presName="spaceRect" presStyleCnt="0"/>
      <dgm:spPr/>
    </dgm:pt>
    <dgm:pt modelId="{B8174CAC-01FD-4B85-AD21-7378B08491CE}" type="pres">
      <dgm:prSet presAssocID="{95F03185-89C9-48FF-BA17-0F359C271BFA}" presName="parTx" presStyleLbl="revTx" presStyleIdx="5" presStyleCnt="6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A2BB6B8E-8A35-4208-BC2A-9B4D93A81D4E}" srcId="{083AF9FC-226C-44FC-A242-F0B7E7CB22D8}" destId="{9080F5A0-722F-4BED-8EB3-0EB12C7C5CF8}" srcOrd="0" destOrd="0" parTransId="{A3DA2046-9B9C-4B1A-A399-909956F79A42}" sibTransId="{9695C553-CD5E-4458-91BE-E115FC7CAC1C}"/>
    <dgm:cxn modelId="{E20F5A5C-8AF1-4FFA-BD98-5FC2A56D7100}" type="presOf" srcId="{ACC94263-4A12-45D1-8706-3E0070B8D010}" destId="{BEEA52E9-11B9-41A8-BCD3-C7CA99A5B679}" srcOrd="0" destOrd="0" presId="urn:microsoft.com/office/officeart/2018/2/layout/IconVerticalSolidList"/>
    <dgm:cxn modelId="{9997D652-1093-4A38-9F0F-542CBFD8B6B5}" type="presOf" srcId="{9080F5A0-722F-4BED-8EB3-0EB12C7C5CF8}" destId="{9E86735F-BAF9-45E4-9E2D-6B050486CFC2}" srcOrd="0" destOrd="0" presId="urn:microsoft.com/office/officeart/2018/2/layout/IconVerticalSolidList"/>
    <dgm:cxn modelId="{A9965206-2E1F-4996-8D76-FEB28C043BD0}" type="presOf" srcId="{95F03185-89C9-48FF-BA17-0F359C271BFA}" destId="{B8174CAC-01FD-4B85-AD21-7378B08491CE}" srcOrd="0" destOrd="0" presId="urn:microsoft.com/office/officeart/2018/2/layout/IconVerticalSolidList"/>
    <dgm:cxn modelId="{CF400DF7-B29B-4219-B083-5E9A223C938C}" type="presOf" srcId="{083AF9FC-226C-44FC-A242-F0B7E7CB22D8}" destId="{8B1B1EA7-FE13-425E-A54D-9CAD87C3A08F}" srcOrd="0" destOrd="0" presId="urn:microsoft.com/office/officeart/2018/2/layout/IconVerticalSolidList"/>
    <dgm:cxn modelId="{069ABC59-575D-4169-BEF7-1B7EA21FE1E2}" srcId="{083AF9FC-226C-44FC-A242-F0B7E7CB22D8}" destId="{88FA931A-F325-493C-8599-338D447FF2ED}" srcOrd="2" destOrd="0" parTransId="{34B14DA7-1706-433F-B96A-B4AA1D1C472E}" sibTransId="{1E5B17F4-3D81-40F7-AF86-4FFDC998D2EA}"/>
    <dgm:cxn modelId="{411A08B7-FBA2-4F55-AC62-6BF511744353}" type="presOf" srcId="{88FA931A-F325-493C-8599-338D447FF2ED}" destId="{DF8032E8-42B6-408E-AA36-B9F1D8AE4143}" srcOrd="0" destOrd="0" presId="urn:microsoft.com/office/officeart/2018/2/layout/IconVerticalSolidList"/>
    <dgm:cxn modelId="{6C142A97-88AD-4CD1-9D93-55EAAAE05628}" srcId="{083AF9FC-226C-44FC-A242-F0B7E7CB22D8}" destId="{ACC94263-4A12-45D1-8706-3E0070B8D010}" srcOrd="4" destOrd="0" parTransId="{47B1BFF9-ACA5-46F4-BCE3-085A54C8B735}" sibTransId="{942AAFA6-4C6B-4395-BA04-3FB98D9164F9}"/>
    <dgm:cxn modelId="{4D82C30F-8927-4A2D-9DDA-EA79FC547FA0}" type="presOf" srcId="{B6755581-47B9-4752-BD2B-B0A43A2D9D1F}" destId="{C1275608-A84E-48E5-875C-1ED6AC98DF3E}" srcOrd="0" destOrd="0" presId="urn:microsoft.com/office/officeart/2018/2/layout/IconVerticalSolidList"/>
    <dgm:cxn modelId="{34BB9B22-2E6D-40DF-9104-48C4318C16C0}" srcId="{083AF9FC-226C-44FC-A242-F0B7E7CB22D8}" destId="{95F03185-89C9-48FF-BA17-0F359C271BFA}" srcOrd="5" destOrd="0" parTransId="{613FB014-C747-4021-B503-3F8E4B7D3907}" sibTransId="{377AD7D0-7F97-406C-861D-96102801B974}"/>
    <dgm:cxn modelId="{B2C23A09-4D98-421A-9F10-B3558351C1FB}" type="presOf" srcId="{B9AC5A60-A81F-4F44-9AC9-715A02F2B69D}" destId="{6F313818-4FE9-4F90-BCD9-BFB081085BB1}" srcOrd="0" destOrd="0" presId="urn:microsoft.com/office/officeart/2018/2/layout/IconVerticalSolidList"/>
    <dgm:cxn modelId="{0D27C3FF-D79D-4EBE-80F9-605AE3D0067C}" srcId="{083AF9FC-226C-44FC-A242-F0B7E7CB22D8}" destId="{B9AC5A60-A81F-4F44-9AC9-715A02F2B69D}" srcOrd="1" destOrd="0" parTransId="{FCAC29B3-DC86-49F8-99A3-EABB48149261}" sibTransId="{D803F54E-8F23-4931-9F1C-358594167FF7}"/>
    <dgm:cxn modelId="{76637CEB-A418-4AC6-8D45-C4C97A986398}" srcId="{083AF9FC-226C-44FC-A242-F0B7E7CB22D8}" destId="{B6755581-47B9-4752-BD2B-B0A43A2D9D1F}" srcOrd="3" destOrd="0" parTransId="{8F66BEF0-D660-43D2-A4FC-34634D7189FE}" sibTransId="{10B96224-18AC-4A37-9E3E-44907B193316}"/>
    <dgm:cxn modelId="{5D1CFA44-9F98-4973-ACDB-F8BA66CF3A30}" type="presParOf" srcId="{8B1B1EA7-FE13-425E-A54D-9CAD87C3A08F}" destId="{FE2B4991-E1C8-44D3-B01B-9FFAA24FFEA4}" srcOrd="0" destOrd="0" presId="urn:microsoft.com/office/officeart/2018/2/layout/IconVerticalSolidList"/>
    <dgm:cxn modelId="{4EB8F1C8-E362-474E-8324-CE1F4A308D45}" type="presParOf" srcId="{FE2B4991-E1C8-44D3-B01B-9FFAA24FFEA4}" destId="{57CF9A30-C5AF-46CF-BBBC-5206AF4AF939}" srcOrd="0" destOrd="0" presId="urn:microsoft.com/office/officeart/2018/2/layout/IconVerticalSolidList"/>
    <dgm:cxn modelId="{FE82D03A-DA45-4459-B479-585FF096D431}" type="presParOf" srcId="{FE2B4991-E1C8-44D3-B01B-9FFAA24FFEA4}" destId="{C00896F2-557F-420F-A6A9-2B7A3345FC11}" srcOrd="1" destOrd="0" presId="urn:microsoft.com/office/officeart/2018/2/layout/IconVerticalSolidList"/>
    <dgm:cxn modelId="{1F7214A5-D01B-492D-A0F1-221A27098C88}" type="presParOf" srcId="{FE2B4991-E1C8-44D3-B01B-9FFAA24FFEA4}" destId="{CF5D7191-628E-4725-B3FF-7161E67CA4B3}" srcOrd="2" destOrd="0" presId="urn:microsoft.com/office/officeart/2018/2/layout/IconVerticalSolidList"/>
    <dgm:cxn modelId="{05357A44-AB31-41CD-9F47-2F24798FABB0}" type="presParOf" srcId="{FE2B4991-E1C8-44D3-B01B-9FFAA24FFEA4}" destId="{9E86735F-BAF9-45E4-9E2D-6B050486CFC2}" srcOrd="3" destOrd="0" presId="urn:microsoft.com/office/officeart/2018/2/layout/IconVerticalSolidList"/>
    <dgm:cxn modelId="{1F67BC40-32D9-48C8-8388-0DF216EFED11}" type="presParOf" srcId="{8B1B1EA7-FE13-425E-A54D-9CAD87C3A08F}" destId="{50C6C910-C5D8-4308-9AF0-B58CEB06D2EF}" srcOrd="1" destOrd="0" presId="urn:microsoft.com/office/officeart/2018/2/layout/IconVerticalSolidList"/>
    <dgm:cxn modelId="{150EA5ED-D761-4ADB-89CB-B9EF9FDD25DF}" type="presParOf" srcId="{8B1B1EA7-FE13-425E-A54D-9CAD87C3A08F}" destId="{E008EB73-F0FD-4816-B6F3-012E628DBD7C}" srcOrd="2" destOrd="0" presId="urn:microsoft.com/office/officeart/2018/2/layout/IconVerticalSolidList"/>
    <dgm:cxn modelId="{D0F54120-7F3C-443F-A65B-A3DCB903F6A2}" type="presParOf" srcId="{E008EB73-F0FD-4816-B6F3-012E628DBD7C}" destId="{7B889060-1949-4840-9B9C-92503B32FDB9}" srcOrd="0" destOrd="0" presId="urn:microsoft.com/office/officeart/2018/2/layout/IconVerticalSolidList"/>
    <dgm:cxn modelId="{5DDBE5E8-C49F-4670-9B67-B47E0237B191}" type="presParOf" srcId="{E008EB73-F0FD-4816-B6F3-012E628DBD7C}" destId="{66994031-A520-4B62-9A28-0C0A6FD83C56}" srcOrd="1" destOrd="0" presId="urn:microsoft.com/office/officeart/2018/2/layout/IconVerticalSolidList"/>
    <dgm:cxn modelId="{E83B8383-AA6C-4F10-8769-0E82B0631E15}" type="presParOf" srcId="{E008EB73-F0FD-4816-B6F3-012E628DBD7C}" destId="{8A2FB823-1674-4FE0-BAC5-FFAA4DE77C8A}" srcOrd="2" destOrd="0" presId="urn:microsoft.com/office/officeart/2018/2/layout/IconVerticalSolidList"/>
    <dgm:cxn modelId="{E4FD1BDC-E213-44F0-A1AD-E8071C5531EA}" type="presParOf" srcId="{E008EB73-F0FD-4816-B6F3-012E628DBD7C}" destId="{6F313818-4FE9-4F90-BCD9-BFB081085BB1}" srcOrd="3" destOrd="0" presId="urn:microsoft.com/office/officeart/2018/2/layout/IconVerticalSolidList"/>
    <dgm:cxn modelId="{74D4F6F2-1F74-400A-8031-832288D78120}" type="presParOf" srcId="{8B1B1EA7-FE13-425E-A54D-9CAD87C3A08F}" destId="{593344AB-03E9-48BA-A47C-CE6B68378119}" srcOrd="3" destOrd="0" presId="urn:microsoft.com/office/officeart/2018/2/layout/IconVerticalSolidList"/>
    <dgm:cxn modelId="{87F66B36-9B73-4A87-9E60-1B3DA109102A}" type="presParOf" srcId="{8B1B1EA7-FE13-425E-A54D-9CAD87C3A08F}" destId="{F1D708A3-FBF8-4EEC-9F81-1141BDA1E9C1}" srcOrd="4" destOrd="0" presId="urn:microsoft.com/office/officeart/2018/2/layout/IconVerticalSolidList"/>
    <dgm:cxn modelId="{65124025-E406-4469-B744-6E9BFAF3966C}" type="presParOf" srcId="{F1D708A3-FBF8-4EEC-9F81-1141BDA1E9C1}" destId="{BCA3AD1E-5B81-4AD3-B405-7B861CE09161}" srcOrd="0" destOrd="0" presId="urn:microsoft.com/office/officeart/2018/2/layout/IconVerticalSolidList"/>
    <dgm:cxn modelId="{78C6E6D6-9D9D-4A55-93C2-6FA5BECDC66D}" type="presParOf" srcId="{F1D708A3-FBF8-4EEC-9F81-1141BDA1E9C1}" destId="{F74B59C0-EC0B-4A28-8887-6442152A9CDC}" srcOrd="1" destOrd="0" presId="urn:microsoft.com/office/officeart/2018/2/layout/IconVerticalSolidList"/>
    <dgm:cxn modelId="{30BCB343-7FE4-43F7-B7DB-756018DDE7EB}" type="presParOf" srcId="{F1D708A3-FBF8-4EEC-9F81-1141BDA1E9C1}" destId="{24D2E83F-4D33-4BA5-87A5-58C5BC6FA49B}" srcOrd="2" destOrd="0" presId="urn:microsoft.com/office/officeart/2018/2/layout/IconVerticalSolidList"/>
    <dgm:cxn modelId="{14646EE5-D32F-4201-BF20-40F1F46690B7}" type="presParOf" srcId="{F1D708A3-FBF8-4EEC-9F81-1141BDA1E9C1}" destId="{DF8032E8-42B6-408E-AA36-B9F1D8AE4143}" srcOrd="3" destOrd="0" presId="urn:microsoft.com/office/officeart/2018/2/layout/IconVerticalSolidList"/>
    <dgm:cxn modelId="{F2E645FA-E2EE-4429-B590-819BFC2F5FB1}" type="presParOf" srcId="{8B1B1EA7-FE13-425E-A54D-9CAD87C3A08F}" destId="{1AB3F493-D9A7-4D73-B789-9C655003AA92}" srcOrd="5" destOrd="0" presId="urn:microsoft.com/office/officeart/2018/2/layout/IconVerticalSolidList"/>
    <dgm:cxn modelId="{0ADCEA37-3366-4552-9D63-D4D325DD51F0}" type="presParOf" srcId="{8B1B1EA7-FE13-425E-A54D-9CAD87C3A08F}" destId="{29991BBF-EDD9-4F80-AA66-A073F7D67E8E}" srcOrd="6" destOrd="0" presId="urn:microsoft.com/office/officeart/2018/2/layout/IconVerticalSolidList"/>
    <dgm:cxn modelId="{BF1E5123-EB11-417F-8CB8-9495EACC6E50}" type="presParOf" srcId="{29991BBF-EDD9-4F80-AA66-A073F7D67E8E}" destId="{8DC2EA1C-750F-4D45-869B-D267201337DE}" srcOrd="0" destOrd="0" presId="urn:microsoft.com/office/officeart/2018/2/layout/IconVerticalSolidList"/>
    <dgm:cxn modelId="{E333DAAC-0225-4922-8A0E-D42F2EC67118}" type="presParOf" srcId="{29991BBF-EDD9-4F80-AA66-A073F7D67E8E}" destId="{E671684D-C335-478A-8A3D-D36F8A09FAC9}" srcOrd="1" destOrd="0" presId="urn:microsoft.com/office/officeart/2018/2/layout/IconVerticalSolidList"/>
    <dgm:cxn modelId="{4419D2FC-74FB-47A6-A356-C773726ABE2A}" type="presParOf" srcId="{29991BBF-EDD9-4F80-AA66-A073F7D67E8E}" destId="{93A872D0-ACDA-4177-B7DB-1E3D4276C081}" srcOrd="2" destOrd="0" presId="urn:microsoft.com/office/officeart/2018/2/layout/IconVerticalSolidList"/>
    <dgm:cxn modelId="{567AE2C7-1404-4CA3-AEB5-D087E3235526}" type="presParOf" srcId="{29991BBF-EDD9-4F80-AA66-A073F7D67E8E}" destId="{C1275608-A84E-48E5-875C-1ED6AC98DF3E}" srcOrd="3" destOrd="0" presId="urn:microsoft.com/office/officeart/2018/2/layout/IconVerticalSolidList"/>
    <dgm:cxn modelId="{A45BED41-7036-4829-92E0-5CDCB49E629F}" type="presParOf" srcId="{8B1B1EA7-FE13-425E-A54D-9CAD87C3A08F}" destId="{9626CA06-567B-466B-8D2A-D08964BABE6C}" srcOrd="7" destOrd="0" presId="urn:microsoft.com/office/officeart/2018/2/layout/IconVerticalSolidList"/>
    <dgm:cxn modelId="{1A9A168F-A0DD-49CB-B322-D9F8C927505A}" type="presParOf" srcId="{8B1B1EA7-FE13-425E-A54D-9CAD87C3A08F}" destId="{DBEB62AD-829D-4EAA-91A4-966BA03DC61C}" srcOrd="8" destOrd="0" presId="urn:microsoft.com/office/officeart/2018/2/layout/IconVerticalSolidList"/>
    <dgm:cxn modelId="{751A5A78-E277-46D6-8E05-5E6B3DABA998}" type="presParOf" srcId="{DBEB62AD-829D-4EAA-91A4-966BA03DC61C}" destId="{4895D1E9-33E9-4EBB-AD02-EC782B7F0573}" srcOrd="0" destOrd="0" presId="urn:microsoft.com/office/officeart/2018/2/layout/IconVerticalSolidList"/>
    <dgm:cxn modelId="{8C7EE2A7-CCC7-435D-86D2-91E7C4EA4B8C}" type="presParOf" srcId="{DBEB62AD-829D-4EAA-91A4-966BA03DC61C}" destId="{76B60553-64CB-4CE8-AC1A-2BD3C79224D9}" srcOrd="1" destOrd="0" presId="urn:microsoft.com/office/officeart/2018/2/layout/IconVerticalSolidList"/>
    <dgm:cxn modelId="{EEF68D9E-01E2-47A6-9D4B-8724DC4B7FCA}" type="presParOf" srcId="{DBEB62AD-829D-4EAA-91A4-966BA03DC61C}" destId="{AD70C241-0015-446F-89A2-246C9B96F289}" srcOrd="2" destOrd="0" presId="urn:microsoft.com/office/officeart/2018/2/layout/IconVerticalSolidList"/>
    <dgm:cxn modelId="{2E51735C-9498-46B6-963D-859CE9D7C565}" type="presParOf" srcId="{DBEB62AD-829D-4EAA-91A4-966BA03DC61C}" destId="{BEEA52E9-11B9-41A8-BCD3-C7CA99A5B679}" srcOrd="3" destOrd="0" presId="urn:microsoft.com/office/officeart/2018/2/layout/IconVerticalSolidList"/>
    <dgm:cxn modelId="{DACCE903-1F46-4731-80C6-C19BDE6EB3C7}" type="presParOf" srcId="{8B1B1EA7-FE13-425E-A54D-9CAD87C3A08F}" destId="{02623DFB-70F9-4129-AC5C-84DA09EBFC17}" srcOrd="9" destOrd="0" presId="urn:microsoft.com/office/officeart/2018/2/layout/IconVerticalSolidList"/>
    <dgm:cxn modelId="{AE93AE06-72DD-4C76-9A35-5DD8A6EAE069}" type="presParOf" srcId="{8B1B1EA7-FE13-425E-A54D-9CAD87C3A08F}" destId="{4B83A194-4E2F-4FFA-8F48-20434D08289D}" srcOrd="10" destOrd="0" presId="urn:microsoft.com/office/officeart/2018/2/layout/IconVerticalSolidList"/>
    <dgm:cxn modelId="{AB277D68-EB1E-4765-9B6B-6DB6352D962F}" type="presParOf" srcId="{4B83A194-4E2F-4FFA-8F48-20434D08289D}" destId="{0DB0C0CE-6FBF-41AB-9533-B39EE0D6C38E}" srcOrd="0" destOrd="0" presId="urn:microsoft.com/office/officeart/2018/2/layout/IconVerticalSolidList"/>
    <dgm:cxn modelId="{F4B29740-C12C-40E0-818D-0E008F9D4348}" type="presParOf" srcId="{4B83A194-4E2F-4FFA-8F48-20434D08289D}" destId="{5FD8B5DD-694B-4EBB-B0D6-9AAC654F3F2F}" srcOrd="1" destOrd="0" presId="urn:microsoft.com/office/officeart/2018/2/layout/IconVerticalSolidList"/>
    <dgm:cxn modelId="{045CA546-286D-4699-9634-46D93EDEDB41}" type="presParOf" srcId="{4B83A194-4E2F-4FFA-8F48-20434D08289D}" destId="{0373E18C-166F-4E27-A295-4098E60FA065}" srcOrd="2" destOrd="0" presId="urn:microsoft.com/office/officeart/2018/2/layout/IconVerticalSolidList"/>
    <dgm:cxn modelId="{3CCA7DD3-05AC-4207-B241-D3494539B7D1}" type="presParOf" srcId="{4B83A194-4E2F-4FFA-8F48-20434D08289D}" destId="{B8174CAC-01FD-4B85-AD21-7378B08491CE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8509EC0-AECE-4E3E-8E68-6C0AC78EBD44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C72AB26C-AF4A-4BE7-91A8-2B2778295891}">
      <dgm:prSet/>
      <dgm:spPr/>
      <dgm:t>
        <a:bodyPr/>
        <a:lstStyle/>
        <a:p>
          <a:r>
            <a:rPr lang="en-US"/>
            <a:t>Q2 – Continue collecting data towards Goals and Action Steps</a:t>
          </a:r>
        </a:p>
      </dgm:t>
    </dgm:pt>
    <dgm:pt modelId="{FBA41979-F852-4619-BC3C-19B3B7D9D8FC}" type="parTrans" cxnId="{C45CFF9E-C99A-45BC-A0F8-4865552A5AC4}">
      <dgm:prSet/>
      <dgm:spPr/>
      <dgm:t>
        <a:bodyPr/>
        <a:lstStyle/>
        <a:p>
          <a:endParaRPr lang="en-US"/>
        </a:p>
      </dgm:t>
    </dgm:pt>
    <dgm:pt modelId="{3D72C9C1-7755-4898-8D71-EAA239B1C3BC}" type="sibTrans" cxnId="{C45CFF9E-C99A-45BC-A0F8-4865552A5AC4}">
      <dgm:prSet/>
      <dgm:spPr/>
      <dgm:t>
        <a:bodyPr/>
        <a:lstStyle/>
        <a:p>
          <a:endParaRPr lang="en-US"/>
        </a:p>
      </dgm:t>
    </dgm:pt>
    <dgm:pt modelId="{EAD9A880-BD12-4CE8-9B1E-7F36DA0BE364}">
      <dgm:prSet/>
      <dgm:spPr/>
      <dgm:t>
        <a:bodyPr/>
        <a:lstStyle/>
        <a:p>
          <a:r>
            <a:rPr lang="en-US"/>
            <a:t>Q3 – Continue to Collect Data and Comprehensive Needs Assessment and Selection of Primary Needs</a:t>
          </a:r>
        </a:p>
      </dgm:t>
    </dgm:pt>
    <dgm:pt modelId="{B0090B7A-ECB1-4A14-91DD-3F1822A5FE2A}" type="parTrans" cxnId="{D265368D-1353-4C5C-91E1-63D97D70325F}">
      <dgm:prSet/>
      <dgm:spPr/>
      <dgm:t>
        <a:bodyPr/>
        <a:lstStyle/>
        <a:p>
          <a:endParaRPr lang="en-US"/>
        </a:p>
      </dgm:t>
    </dgm:pt>
    <dgm:pt modelId="{9C6B33F2-F1C3-4B44-8DA4-69CDE3AB4D9C}" type="sibTrans" cxnId="{D265368D-1353-4C5C-91E1-63D97D70325F}">
      <dgm:prSet/>
      <dgm:spPr/>
      <dgm:t>
        <a:bodyPr/>
        <a:lstStyle/>
        <a:p>
          <a:endParaRPr lang="en-US"/>
        </a:p>
      </dgm:t>
    </dgm:pt>
    <dgm:pt modelId="{AACAE6C3-2353-4F76-95DA-C452DCFC495B}">
      <dgm:prSet/>
      <dgm:spPr/>
      <dgm:t>
        <a:bodyPr/>
        <a:lstStyle/>
        <a:p>
          <a:r>
            <a:rPr lang="en-US"/>
            <a:t>Q4 – Close out data collection and Grant writing for Primary Needs</a:t>
          </a:r>
        </a:p>
      </dgm:t>
    </dgm:pt>
    <dgm:pt modelId="{03C35C72-77E9-4C79-A682-0F3AE93BC8A3}" type="parTrans" cxnId="{6EF7A2D0-8C57-482F-8F07-5060633B362A}">
      <dgm:prSet/>
      <dgm:spPr/>
      <dgm:t>
        <a:bodyPr/>
        <a:lstStyle/>
        <a:p>
          <a:endParaRPr lang="en-US"/>
        </a:p>
      </dgm:t>
    </dgm:pt>
    <dgm:pt modelId="{CB7CB69E-5287-441F-9C00-5083A3E0D2DA}" type="sibTrans" cxnId="{6EF7A2D0-8C57-482F-8F07-5060633B362A}">
      <dgm:prSet/>
      <dgm:spPr/>
      <dgm:t>
        <a:bodyPr/>
        <a:lstStyle/>
        <a:p>
          <a:endParaRPr lang="en-US"/>
        </a:p>
      </dgm:t>
    </dgm:pt>
    <dgm:pt modelId="{9A5DB9CE-25D3-4EC6-83B4-1F32EE0A0A1D}" type="pres">
      <dgm:prSet presAssocID="{48509EC0-AECE-4E3E-8E68-6C0AC78EBD44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A88444F-41B0-4D81-8214-F0EEBBA968E1}" type="pres">
      <dgm:prSet presAssocID="{C72AB26C-AF4A-4BE7-91A8-2B2778295891}" presName="compNode" presStyleCnt="0"/>
      <dgm:spPr/>
    </dgm:pt>
    <dgm:pt modelId="{976EC8CE-C9EE-4A45-A032-63E76BE4EA00}" type="pres">
      <dgm:prSet presAssocID="{C72AB26C-AF4A-4BE7-91A8-2B2778295891}" presName="bgRect" presStyleLbl="bgShp" presStyleIdx="0" presStyleCnt="3"/>
      <dgm:spPr/>
    </dgm:pt>
    <dgm:pt modelId="{4C00288F-5080-4DFD-A80D-0330931221BA}" type="pres">
      <dgm:prSet presAssocID="{C72AB26C-AF4A-4BE7-91A8-2B2778295891}" presName="iconRect" presStyleLbl="nod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80F6117C-490C-4DD6-828D-0C47D89242BC}" type="pres">
      <dgm:prSet presAssocID="{C72AB26C-AF4A-4BE7-91A8-2B2778295891}" presName="spaceRect" presStyleCnt="0"/>
      <dgm:spPr/>
    </dgm:pt>
    <dgm:pt modelId="{0784516F-C433-4DA4-8CFE-AD5703A6FAAF}" type="pres">
      <dgm:prSet presAssocID="{C72AB26C-AF4A-4BE7-91A8-2B2778295891}" presName="parTx" presStyleLbl="revTx" presStyleIdx="0" presStyleCnt="3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FCCC236C-758C-401B-823F-483A7E62A114}" type="pres">
      <dgm:prSet presAssocID="{3D72C9C1-7755-4898-8D71-EAA239B1C3BC}" presName="sibTrans" presStyleCnt="0"/>
      <dgm:spPr/>
    </dgm:pt>
    <dgm:pt modelId="{6F769494-F670-4062-B92D-D9EFE75DA1DB}" type="pres">
      <dgm:prSet presAssocID="{EAD9A880-BD12-4CE8-9B1E-7F36DA0BE364}" presName="compNode" presStyleCnt="0"/>
      <dgm:spPr/>
    </dgm:pt>
    <dgm:pt modelId="{9AEEF608-F4FA-402A-AB06-81AA872EA387}" type="pres">
      <dgm:prSet presAssocID="{EAD9A880-BD12-4CE8-9B1E-7F36DA0BE364}" presName="bgRect" presStyleLbl="bgShp" presStyleIdx="1" presStyleCnt="3"/>
      <dgm:spPr/>
    </dgm:pt>
    <dgm:pt modelId="{8AE78B19-7197-4CF3-AA15-7A5443792990}" type="pres">
      <dgm:prSet presAssocID="{EAD9A880-BD12-4CE8-9B1E-7F36DA0BE364}" presName="iconRect" presStyleLbl="node1" presStyleIdx="1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Presentation with Checklist"/>
        </a:ext>
      </dgm:extLst>
    </dgm:pt>
    <dgm:pt modelId="{18E38A3A-1DEE-48EC-8AE4-B813C4B5728B}" type="pres">
      <dgm:prSet presAssocID="{EAD9A880-BD12-4CE8-9B1E-7F36DA0BE364}" presName="spaceRect" presStyleCnt="0"/>
      <dgm:spPr/>
    </dgm:pt>
    <dgm:pt modelId="{605DAADE-C4E1-48AE-A03D-0D77397DFDC0}" type="pres">
      <dgm:prSet presAssocID="{EAD9A880-BD12-4CE8-9B1E-7F36DA0BE364}" presName="parTx" presStyleLbl="revTx" presStyleIdx="1" presStyleCnt="3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16FBF3DD-0EE8-4A0D-8771-FF8C6B9DBAC8}" type="pres">
      <dgm:prSet presAssocID="{9C6B33F2-F1C3-4B44-8DA4-69CDE3AB4D9C}" presName="sibTrans" presStyleCnt="0"/>
      <dgm:spPr/>
    </dgm:pt>
    <dgm:pt modelId="{3945D1DA-10D0-4F3E-BE1D-4C3DC707D9AE}" type="pres">
      <dgm:prSet presAssocID="{AACAE6C3-2353-4F76-95DA-C452DCFC495B}" presName="compNode" presStyleCnt="0"/>
      <dgm:spPr/>
    </dgm:pt>
    <dgm:pt modelId="{D5EAEEF0-C9B5-4FAF-A9D2-F0E5C7ED1B21}" type="pres">
      <dgm:prSet presAssocID="{AACAE6C3-2353-4F76-95DA-C452DCFC495B}" presName="bgRect" presStyleLbl="bgShp" presStyleIdx="2" presStyleCnt="3"/>
      <dgm:spPr/>
    </dgm:pt>
    <dgm:pt modelId="{3E41CBA2-3962-4313-B774-5856AE50749C}" type="pres">
      <dgm:prSet presAssocID="{AACAE6C3-2353-4F76-95DA-C452DCFC495B}" presName="iconRect" presStyleLbl="node1" presStyleIdx="2" presStyleCnt="3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Questions"/>
        </a:ext>
      </dgm:extLst>
    </dgm:pt>
    <dgm:pt modelId="{35684EAB-BEE4-4612-BC35-CE09DE713234}" type="pres">
      <dgm:prSet presAssocID="{AACAE6C3-2353-4F76-95DA-C452DCFC495B}" presName="spaceRect" presStyleCnt="0"/>
      <dgm:spPr/>
    </dgm:pt>
    <dgm:pt modelId="{78050146-D3FD-4225-A501-BC8E28A8D0FB}" type="pres">
      <dgm:prSet presAssocID="{AACAE6C3-2353-4F76-95DA-C452DCFC495B}" presName="parTx" presStyleLbl="revTx" presStyleIdx="2" presStyleCnt="3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D265368D-1353-4C5C-91E1-63D97D70325F}" srcId="{48509EC0-AECE-4E3E-8E68-6C0AC78EBD44}" destId="{EAD9A880-BD12-4CE8-9B1E-7F36DA0BE364}" srcOrd="1" destOrd="0" parTransId="{B0090B7A-ECB1-4A14-91DD-3F1822A5FE2A}" sibTransId="{9C6B33F2-F1C3-4B44-8DA4-69CDE3AB4D9C}"/>
    <dgm:cxn modelId="{7318B4FE-D419-4F98-B332-0BE3DECC2D28}" type="presOf" srcId="{EAD9A880-BD12-4CE8-9B1E-7F36DA0BE364}" destId="{605DAADE-C4E1-48AE-A03D-0D77397DFDC0}" srcOrd="0" destOrd="0" presId="urn:microsoft.com/office/officeart/2018/2/layout/IconVerticalSolidList"/>
    <dgm:cxn modelId="{07D54061-A0E0-4657-868F-6CC6C7603A74}" type="presOf" srcId="{48509EC0-AECE-4E3E-8E68-6C0AC78EBD44}" destId="{9A5DB9CE-25D3-4EC6-83B4-1F32EE0A0A1D}" srcOrd="0" destOrd="0" presId="urn:microsoft.com/office/officeart/2018/2/layout/IconVerticalSolidList"/>
    <dgm:cxn modelId="{6EF7A2D0-8C57-482F-8F07-5060633B362A}" srcId="{48509EC0-AECE-4E3E-8E68-6C0AC78EBD44}" destId="{AACAE6C3-2353-4F76-95DA-C452DCFC495B}" srcOrd="2" destOrd="0" parTransId="{03C35C72-77E9-4C79-A682-0F3AE93BC8A3}" sibTransId="{CB7CB69E-5287-441F-9C00-5083A3E0D2DA}"/>
    <dgm:cxn modelId="{0FF67D18-E326-4138-A719-DD5333314875}" type="presOf" srcId="{C72AB26C-AF4A-4BE7-91A8-2B2778295891}" destId="{0784516F-C433-4DA4-8CFE-AD5703A6FAAF}" srcOrd="0" destOrd="0" presId="urn:microsoft.com/office/officeart/2018/2/layout/IconVerticalSolidList"/>
    <dgm:cxn modelId="{A96E4663-1391-41C0-9820-AE215EC9F60A}" type="presOf" srcId="{AACAE6C3-2353-4F76-95DA-C452DCFC495B}" destId="{78050146-D3FD-4225-A501-BC8E28A8D0FB}" srcOrd="0" destOrd="0" presId="urn:microsoft.com/office/officeart/2018/2/layout/IconVerticalSolidList"/>
    <dgm:cxn modelId="{C45CFF9E-C99A-45BC-A0F8-4865552A5AC4}" srcId="{48509EC0-AECE-4E3E-8E68-6C0AC78EBD44}" destId="{C72AB26C-AF4A-4BE7-91A8-2B2778295891}" srcOrd="0" destOrd="0" parTransId="{FBA41979-F852-4619-BC3C-19B3B7D9D8FC}" sibTransId="{3D72C9C1-7755-4898-8D71-EAA239B1C3BC}"/>
    <dgm:cxn modelId="{6C74C0DD-C1D0-4AFB-9B67-57AD40710794}" type="presParOf" srcId="{9A5DB9CE-25D3-4EC6-83B4-1F32EE0A0A1D}" destId="{6A88444F-41B0-4D81-8214-F0EEBBA968E1}" srcOrd="0" destOrd="0" presId="urn:microsoft.com/office/officeart/2018/2/layout/IconVerticalSolidList"/>
    <dgm:cxn modelId="{ABB2A805-7319-4A4A-B0D2-F6D94F8CCCD5}" type="presParOf" srcId="{6A88444F-41B0-4D81-8214-F0EEBBA968E1}" destId="{976EC8CE-C9EE-4A45-A032-63E76BE4EA00}" srcOrd="0" destOrd="0" presId="urn:microsoft.com/office/officeart/2018/2/layout/IconVerticalSolidList"/>
    <dgm:cxn modelId="{78A73B40-0F6E-4655-896D-5DAE58C828D3}" type="presParOf" srcId="{6A88444F-41B0-4D81-8214-F0EEBBA968E1}" destId="{4C00288F-5080-4DFD-A80D-0330931221BA}" srcOrd="1" destOrd="0" presId="urn:microsoft.com/office/officeart/2018/2/layout/IconVerticalSolidList"/>
    <dgm:cxn modelId="{CD844D4B-FEEE-46DE-84A9-BB79C7ACC271}" type="presParOf" srcId="{6A88444F-41B0-4D81-8214-F0EEBBA968E1}" destId="{80F6117C-490C-4DD6-828D-0C47D89242BC}" srcOrd="2" destOrd="0" presId="urn:microsoft.com/office/officeart/2018/2/layout/IconVerticalSolidList"/>
    <dgm:cxn modelId="{431D9248-668B-42E1-AD34-119CC0403D98}" type="presParOf" srcId="{6A88444F-41B0-4D81-8214-F0EEBBA968E1}" destId="{0784516F-C433-4DA4-8CFE-AD5703A6FAAF}" srcOrd="3" destOrd="0" presId="urn:microsoft.com/office/officeart/2018/2/layout/IconVerticalSolidList"/>
    <dgm:cxn modelId="{53C801FB-B17C-45E4-A153-AC08F0BE63A9}" type="presParOf" srcId="{9A5DB9CE-25D3-4EC6-83B4-1F32EE0A0A1D}" destId="{FCCC236C-758C-401B-823F-483A7E62A114}" srcOrd="1" destOrd="0" presId="urn:microsoft.com/office/officeart/2018/2/layout/IconVerticalSolidList"/>
    <dgm:cxn modelId="{A6EAA0D4-672F-4EFE-A2D6-BFE8DD15FBAF}" type="presParOf" srcId="{9A5DB9CE-25D3-4EC6-83B4-1F32EE0A0A1D}" destId="{6F769494-F670-4062-B92D-D9EFE75DA1DB}" srcOrd="2" destOrd="0" presId="urn:microsoft.com/office/officeart/2018/2/layout/IconVerticalSolidList"/>
    <dgm:cxn modelId="{FEB89E9D-1D29-497A-ADA9-A7B761BAAB1F}" type="presParOf" srcId="{6F769494-F670-4062-B92D-D9EFE75DA1DB}" destId="{9AEEF608-F4FA-402A-AB06-81AA872EA387}" srcOrd="0" destOrd="0" presId="urn:microsoft.com/office/officeart/2018/2/layout/IconVerticalSolidList"/>
    <dgm:cxn modelId="{7E30EB31-BD30-4380-BC10-6D58F38D14F8}" type="presParOf" srcId="{6F769494-F670-4062-B92D-D9EFE75DA1DB}" destId="{8AE78B19-7197-4CF3-AA15-7A5443792990}" srcOrd="1" destOrd="0" presId="urn:microsoft.com/office/officeart/2018/2/layout/IconVerticalSolidList"/>
    <dgm:cxn modelId="{32DF3572-878F-42A5-90AF-2BDB37F05FA6}" type="presParOf" srcId="{6F769494-F670-4062-B92D-D9EFE75DA1DB}" destId="{18E38A3A-1DEE-48EC-8AE4-B813C4B5728B}" srcOrd="2" destOrd="0" presId="urn:microsoft.com/office/officeart/2018/2/layout/IconVerticalSolidList"/>
    <dgm:cxn modelId="{86272FE2-CD82-4D36-BE8A-D94E0B41B068}" type="presParOf" srcId="{6F769494-F670-4062-B92D-D9EFE75DA1DB}" destId="{605DAADE-C4E1-48AE-A03D-0D77397DFDC0}" srcOrd="3" destOrd="0" presId="urn:microsoft.com/office/officeart/2018/2/layout/IconVerticalSolidList"/>
    <dgm:cxn modelId="{80A0FE6B-B307-4A25-8622-23A5B946E12E}" type="presParOf" srcId="{9A5DB9CE-25D3-4EC6-83B4-1F32EE0A0A1D}" destId="{16FBF3DD-0EE8-4A0D-8771-FF8C6B9DBAC8}" srcOrd="3" destOrd="0" presId="urn:microsoft.com/office/officeart/2018/2/layout/IconVerticalSolidList"/>
    <dgm:cxn modelId="{22B36B42-0D1E-4409-B59C-DE0CF130CBCC}" type="presParOf" srcId="{9A5DB9CE-25D3-4EC6-83B4-1F32EE0A0A1D}" destId="{3945D1DA-10D0-4F3E-BE1D-4C3DC707D9AE}" srcOrd="4" destOrd="0" presId="urn:microsoft.com/office/officeart/2018/2/layout/IconVerticalSolidList"/>
    <dgm:cxn modelId="{288062F6-4358-4F09-8D8E-45404FFB6FA4}" type="presParOf" srcId="{3945D1DA-10D0-4F3E-BE1D-4C3DC707D9AE}" destId="{D5EAEEF0-C9B5-4FAF-A9D2-F0E5C7ED1B21}" srcOrd="0" destOrd="0" presId="urn:microsoft.com/office/officeart/2018/2/layout/IconVerticalSolidList"/>
    <dgm:cxn modelId="{A5462799-22A0-4A30-983A-76026ECC70B6}" type="presParOf" srcId="{3945D1DA-10D0-4F3E-BE1D-4C3DC707D9AE}" destId="{3E41CBA2-3962-4313-B774-5856AE50749C}" srcOrd="1" destOrd="0" presId="urn:microsoft.com/office/officeart/2018/2/layout/IconVerticalSolidList"/>
    <dgm:cxn modelId="{3FFD9C64-467E-4368-9490-70EA4D4D3F8E}" type="presParOf" srcId="{3945D1DA-10D0-4F3E-BE1D-4C3DC707D9AE}" destId="{35684EAB-BEE4-4612-BC35-CE09DE713234}" srcOrd="2" destOrd="0" presId="urn:microsoft.com/office/officeart/2018/2/layout/IconVerticalSolidList"/>
    <dgm:cxn modelId="{23463DCB-D416-43B2-AA5F-261E62E5EF9D}" type="presParOf" srcId="{3945D1DA-10D0-4F3E-BE1D-4C3DC707D9AE}" destId="{78050146-D3FD-4225-A501-BC8E28A8D0FB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9C9975-B5F9-4A8F-A684-63F7546BDCF5}">
      <dsp:nvSpPr>
        <dsp:cNvPr id="0" name=""/>
        <dsp:cNvSpPr/>
      </dsp:nvSpPr>
      <dsp:spPr>
        <a:xfrm>
          <a:off x="0" y="132556"/>
          <a:ext cx="5141912" cy="5141912"/>
        </a:xfrm>
        <a:prstGeom prst="diamond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F870B2-B5CC-4C07-A90A-D487D050D071}">
      <dsp:nvSpPr>
        <dsp:cNvPr id="0" name=""/>
        <dsp:cNvSpPr/>
      </dsp:nvSpPr>
      <dsp:spPr>
        <a:xfrm>
          <a:off x="488481" y="621038"/>
          <a:ext cx="2005345" cy="200534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/>
            <a:t>Review our IAP Goals</a:t>
          </a:r>
        </a:p>
      </dsp:txBody>
      <dsp:txXfrm>
        <a:off x="586374" y="718931"/>
        <a:ext cx="1809559" cy="1809559"/>
      </dsp:txXfrm>
    </dsp:sp>
    <dsp:sp modelId="{D8BA3075-6613-49E1-B446-C0202203A43C}">
      <dsp:nvSpPr>
        <dsp:cNvPr id="0" name=""/>
        <dsp:cNvSpPr/>
      </dsp:nvSpPr>
      <dsp:spPr>
        <a:xfrm>
          <a:off x="2648084" y="621038"/>
          <a:ext cx="2005345" cy="200534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/>
            <a:t>What data do we have on these goals</a:t>
          </a:r>
        </a:p>
      </dsp:txBody>
      <dsp:txXfrm>
        <a:off x="2745977" y="718931"/>
        <a:ext cx="1809559" cy="1809559"/>
      </dsp:txXfrm>
    </dsp:sp>
    <dsp:sp modelId="{0890C80F-029A-4964-A853-D00E85534E1D}">
      <dsp:nvSpPr>
        <dsp:cNvPr id="0" name=""/>
        <dsp:cNvSpPr/>
      </dsp:nvSpPr>
      <dsp:spPr>
        <a:xfrm>
          <a:off x="488481" y="2780641"/>
          <a:ext cx="2005345" cy="200534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/>
            <a:t>Where are we at in the annual process</a:t>
          </a:r>
        </a:p>
      </dsp:txBody>
      <dsp:txXfrm>
        <a:off x="586374" y="2878534"/>
        <a:ext cx="1809559" cy="1809559"/>
      </dsp:txXfrm>
    </dsp:sp>
    <dsp:sp modelId="{A6BBC73E-A515-4786-B62B-00D3E5E62CE0}">
      <dsp:nvSpPr>
        <dsp:cNvPr id="0" name=""/>
        <dsp:cNvSpPr/>
      </dsp:nvSpPr>
      <dsp:spPr>
        <a:xfrm>
          <a:off x="2648084" y="2780641"/>
          <a:ext cx="2005345" cy="200534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/>
            <a:t>What is our next step?</a:t>
          </a:r>
        </a:p>
      </dsp:txBody>
      <dsp:txXfrm>
        <a:off x="2745977" y="2878534"/>
        <a:ext cx="1809559" cy="180955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988442-D37B-4716-8CF1-D1D6763244F3}">
      <dsp:nvSpPr>
        <dsp:cNvPr id="0" name=""/>
        <dsp:cNvSpPr/>
      </dsp:nvSpPr>
      <dsp:spPr>
        <a:xfrm>
          <a:off x="0" y="323994"/>
          <a:ext cx="3167152" cy="190029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/>
            <a:t>Pretest data only –</a:t>
          </a:r>
          <a:r>
            <a:rPr lang="en-US" sz="2100" kern="1200" dirty="0">
              <a:latin typeface="Rockwell Condensed" panose="02060603050405020104"/>
            </a:rPr>
            <a:t> </a:t>
          </a:r>
          <a:r>
            <a:rPr lang="en-US" sz="2100" kern="1200" dirty="0"/>
            <a:t> </a:t>
          </a:r>
          <a:r>
            <a:rPr lang="en-US" sz="2100" kern="1200" dirty="0">
              <a:latin typeface="Rockwell Condensed" panose="02060603050405020104"/>
            </a:rPr>
            <a:t>  Prior Year Galileo </a:t>
          </a:r>
          <a:r>
            <a:rPr lang="en-US" sz="2100" kern="1200" dirty="0"/>
            <a:t>Math 62%, ELA 40</a:t>
          </a:r>
          <a:r>
            <a:rPr lang="en-US" sz="2100" kern="1200" dirty="0" smtClean="0"/>
            <a:t>%</a:t>
          </a:r>
        </a:p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Post-test 1</a:t>
          </a:r>
          <a:r>
            <a:rPr lang="en-US" sz="2100" kern="1200" baseline="30000" dirty="0" smtClean="0"/>
            <a:t>st</a:t>
          </a:r>
          <a:r>
            <a:rPr lang="en-US" sz="2100" kern="1200" dirty="0" smtClean="0"/>
            <a:t> Semester</a:t>
          </a:r>
        </a:p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Math – 63%, ELA 46%</a:t>
          </a:r>
          <a:endParaRPr lang="en-US" sz="2100" kern="1200" dirty="0"/>
        </a:p>
      </dsp:txBody>
      <dsp:txXfrm>
        <a:off x="0" y="323994"/>
        <a:ext cx="3167152" cy="1900291"/>
      </dsp:txXfrm>
    </dsp:sp>
    <dsp:sp modelId="{91A14670-6895-42B4-9A9B-B2190223C565}">
      <dsp:nvSpPr>
        <dsp:cNvPr id="0" name=""/>
        <dsp:cNvSpPr/>
      </dsp:nvSpPr>
      <dsp:spPr>
        <a:xfrm>
          <a:off x="3483868" y="323994"/>
          <a:ext cx="3167152" cy="190029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>
              <a:latin typeface="Rockwell Condensed" panose="02060603050405020104"/>
            </a:rPr>
            <a:t>Pretest</a:t>
          </a:r>
          <a:r>
            <a:rPr lang="en-US" sz="2100" kern="1200" dirty="0"/>
            <a:t> data only – </a:t>
          </a:r>
          <a:r>
            <a:rPr lang="en-US" sz="2100" kern="1200" dirty="0" err="1">
              <a:latin typeface="Rockwell Condensed" panose="02060603050405020104"/>
            </a:rPr>
            <a:t>AzSci</a:t>
          </a:r>
          <a:r>
            <a:rPr lang="en-US" sz="2100" kern="1200" dirty="0">
              <a:latin typeface="Rockwell Condensed" panose="02060603050405020104"/>
            </a:rPr>
            <a:t> Prior </a:t>
          </a:r>
          <a:r>
            <a:rPr lang="en-US" sz="2100" kern="1200" dirty="0"/>
            <a:t> </a:t>
          </a:r>
          <a:r>
            <a:rPr lang="en-US" sz="2100" kern="1200" dirty="0">
              <a:latin typeface="Rockwell Condensed" panose="02060603050405020104"/>
            </a:rPr>
            <a:t>Year 25</a:t>
          </a:r>
          <a:r>
            <a:rPr lang="en-US" sz="2100" kern="1200" dirty="0" smtClean="0"/>
            <a:t>%</a:t>
          </a:r>
        </a:p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err="1" smtClean="0"/>
            <a:t>AzSCI</a:t>
          </a:r>
          <a:r>
            <a:rPr lang="en-US" sz="2100" kern="1200" dirty="0" smtClean="0"/>
            <a:t> – April 2023</a:t>
          </a:r>
          <a:endParaRPr lang="en-US" sz="2100" kern="1200" dirty="0"/>
        </a:p>
      </dsp:txBody>
      <dsp:txXfrm>
        <a:off x="3483868" y="323994"/>
        <a:ext cx="3167152" cy="1900291"/>
      </dsp:txXfrm>
    </dsp:sp>
    <dsp:sp modelId="{2B8BE57C-838D-457F-B026-323BAFF882ED}">
      <dsp:nvSpPr>
        <dsp:cNvPr id="0" name=""/>
        <dsp:cNvSpPr/>
      </dsp:nvSpPr>
      <dsp:spPr>
        <a:xfrm>
          <a:off x="6967736" y="323994"/>
          <a:ext cx="3167152" cy="1900291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/>
            <a:t>On Track to Graduate (NW: </a:t>
          </a:r>
          <a:r>
            <a:rPr lang="en-US" sz="2100" kern="1200" dirty="0" smtClean="0"/>
            <a:t>4 + 3 grads, </a:t>
          </a:r>
          <a:r>
            <a:rPr lang="en-US" sz="2100" kern="1200" dirty="0"/>
            <a:t>HP: </a:t>
          </a:r>
          <a:r>
            <a:rPr lang="en-US" sz="2100" kern="1200" dirty="0" smtClean="0"/>
            <a:t>7+4 grads)</a:t>
          </a:r>
          <a:endParaRPr lang="en-US" sz="2100" kern="1200" dirty="0"/>
        </a:p>
      </dsp:txBody>
      <dsp:txXfrm>
        <a:off x="6967736" y="323994"/>
        <a:ext cx="3167152" cy="1900291"/>
      </dsp:txXfrm>
    </dsp:sp>
    <dsp:sp modelId="{D890DC77-D19F-4D76-AB6C-8A9B6F115F71}">
      <dsp:nvSpPr>
        <dsp:cNvPr id="0" name=""/>
        <dsp:cNvSpPr/>
      </dsp:nvSpPr>
      <dsp:spPr>
        <a:xfrm>
          <a:off x="0" y="2541001"/>
          <a:ext cx="3167152" cy="190029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>
              <a:solidFill>
                <a:schemeClr val="bg1"/>
              </a:solidFill>
            </a:rPr>
            <a:t>Move 60% of the Not </a:t>
          </a:r>
          <a:r>
            <a:rPr lang="en-US" sz="2100" b="1" kern="1200" dirty="0">
              <a:solidFill>
                <a:schemeClr val="bg1"/>
              </a:solidFill>
            </a:rPr>
            <a:t>YET </a:t>
          </a:r>
          <a:r>
            <a:rPr lang="en-US" sz="2100" kern="1200" dirty="0">
              <a:solidFill>
                <a:schemeClr val="bg1"/>
              </a:solidFill>
            </a:rPr>
            <a:t>On Track students to On Track status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Q1  NW </a:t>
          </a:r>
          <a:r>
            <a:rPr lang="en-US" sz="1600" kern="1200" dirty="0"/>
            <a:t>– 8, HP – 9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Q2 | NW – 2/5, HP – 2/6</a:t>
          </a:r>
          <a:endParaRPr lang="en-US" sz="1600" kern="1200" dirty="0"/>
        </a:p>
      </dsp:txBody>
      <dsp:txXfrm>
        <a:off x="0" y="2541001"/>
        <a:ext cx="3167152" cy="1900291"/>
      </dsp:txXfrm>
    </dsp:sp>
    <dsp:sp modelId="{2348C298-04D4-43E1-9417-7EE292FCCE49}">
      <dsp:nvSpPr>
        <dsp:cNvPr id="0" name=""/>
        <dsp:cNvSpPr/>
      </dsp:nvSpPr>
      <dsp:spPr>
        <a:xfrm>
          <a:off x="3483868" y="2541001"/>
          <a:ext cx="3167152" cy="1900291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/>
            <a:t>Absence rate improvement by 5%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Q1 | NW </a:t>
          </a:r>
          <a:r>
            <a:rPr lang="en-US" sz="1600" kern="1200" dirty="0"/>
            <a:t>– 8%, HP </a:t>
          </a:r>
          <a:r>
            <a:rPr lang="en-US" sz="1600" kern="1200" dirty="0">
              <a:latin typeface="Rockwell Condensed" panose="02060603050405020104"/>
            </a:rPr>
            <a:t>+7%,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Q2  | NW -10%, HP +8%</a:t>
          </a:r>
          <a:endParaRPr lang="en-US" sz="1600" kern="1200" dirty="0"/>
        </a:p>
      </dsp:txBody>
      <dsp:txXfrm>
        <a:off x="3483868" y="2541001"/>
        <a:ext cx="3167152" cy="1900291"/>
      </dsp:txXfrm>
    </dsp:sp>
    <dsp:sp modelId="{00B61EC6-8331-4D30-ACF9-2B7F59AD924C}">
      <dsp:nvSpPr>
        <dsp:cNvPr id="0" name=""/>
        <dsp:cNvSpPr/>
      </dsp:nvSpPr>
      <dsp:spPr>
        <a:xfrm>
          <a:off x="6967736" y="2541001"/>
          <a:ext cx="3167152" cy="190029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/>
            <a:t>Students</a:t>
          </a:r>
          <a:r>
            <a:rPr lang="en-US" sz="2100" kern="1200" dirty="0">
              <a:latin typeface="Rockwell Condensed" panose="02060603050405020104"/>
            </a:rPr>
            <a:t> </a:t>
          </a:r>
          <a:r>
            <a:rPr lang="en-US" sz="2100" kern="1200" dirty="0"/>
            <a:t>to earn 5.5 credits in year</a:t>
          </a: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Q1 -NW</a:t>
          </a:r>
          <a:r>
            <a:rPr lang="en-US" sz="1600" kern="1200" dirty="0"/>
            <a:t>, </a:t>
          </a:r>
          <a:r>
            <a:rPr lang="en-US" sz="1600" kern="1200" dirty="0" smtClean="0"/>
            <a:t>30%, PY40</a:t>
          </a:r>
          <a:r>
            <a:rPr lang="en-US" sz="1600" kern="1200" dirty="0"/>
            <a:t>%,  HP </a:t>
          </a:r>
          <a:r>
            <a:rPr lang="en-US" sz="1600" kern="1200" dirty="0" smtClean="0"/>
            <a:t>40% PY27</a:t>
          </a:r>
          <a:r>
            <a:rPr lang="en-US" sz="1600" kern="1200" dirty="0"/>
            <a:t>%</a:t>
          </a: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Q2 – NW 37%,  HP 44%</a:t>
          </a:r>
          <a:endParaRPr lang="en-US" sz="1600" kern="1200" dirty="0"/>
        </a:p>
      </dsp:txBody>
      <dsp:txXfrm>
        <a:off x="6967736" y="2541001"/>
        <a:ext cx="3167152" cy="190029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CF9A30-C5AF-46CF-BBBC-5206AF4AF939}">
      <dsp:nvSpPr>
        <dsp:cNvPr id="0" name=""/>
        <dsp:cNvSpPr/>
      </dsp:nvSpPr>
      <dsp:spPr>
        <a:xfrm>
          <a:off x="0" y="1807"/>
          <a:ext cx="6572250" cy="77025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0896F2-557F-420F-A6A9-2B7A3345FC11}">
      <dsp:nvSpPr>
        <dsp:cNvPr id="0" name=""/>
        <dsp:cNvSpPr/>
      </dsp:nvSpPr>
      <dsp:spPr>
        <a:xfrm>
          <a:off x="233003" y="175116"/>
          <a:ext cx="423642" cy="423642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86735F-BAF9-45E4-9E2D-6B050486CFC2}">
      <dsp:nvSpPr>
        <dsp:cNvPr id="0" name=""/>
        <dsp:cNvSpPr/>
      </dsp:nvSpPr>
      <dsp:spPr>
        <a:xfrm>
          <a:off x="889650" y="1807"/>
          <a:ext cx="5682599" cy="7702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519" tIns="81519" rIns="81519" bIns="81519" numCol="1" spcCol="1270" anchor="ctr" anchorCtr="0">
          <a:noAutofit/>
        </a:bodyPr>
        <a:lstStyle/>
        <a:p>
          <a:pPr lvl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>
              <a:latin typeface="Rockwell Condensed" panose="02060603050405020104"/>
            </a:rPr>
            <a:t>PLC Data – MTSS Tracker</a:t>
          </a:r>
          <a:endParaRPr lang="en-US" sz="1900" kern="1200"/>
        </a:p>
      </dsp:txBody>
      <dsp:txXfrm>
        <a:off x="889650" y="1807"/>
        <a:ext cx="5682599" cy="770259"/>
      </dsp:txXfrm>
    </dsp:sp>
    <dsp:sp modelId="{7B889060-1949-4840-9B9C-92503B32FDB9}">
      <dsp:nvSpPr>
        <dsp:cNvPr id="0" name=""/>
        <dsp:cNvSpPr/>
      </dsp:nvSpPr>
      <dsp:spPr>
        <a:xfrm>
          <a:off x="0" y="964632"/>
          <a:ext cx="6572250" cy="77025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994031-A520-4B62-9A28-0C0A6FD83C56}">
      <dsp:nvSpPr>
        <dsp:cNvPr id="0" name=""/>
        <dsp:cNvSpPr/>
      </dsp:nvSpPr>
      <dsp:spPr>
        <a:xfrm>
          <a:off x="233003" y="1137941"/>
          <a:ext cx="423642" cy="423642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313818-4FE9-4F90-BCD9-BFB081085BB1}">
      <dsp:nvSpPr>
        <dsp:cNvPr id="0" name=""/>
        <dsp:cNvSpPr/>
      </dsp:nvSpPr>
      <dsp:spPr>
        <a:xfrm>
          <a:off x="889650" y="964632"/>
          <a:ext cx="5682599" cy="7702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519" tIns="81519" rIns="81519" bIns="81519" numCol="1" spcCol="1270" anchor="ctr" anchorCtr="0">
          <a:noAutofit/>
        </a:bodyPr>
        <a:lstStyle/>
        <a:p>
          <a:pPr lvl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>
              <a:latin typeface="Rockwell Condensed" panose="02060603050405020104"/>
            </a:rPr>
            <a:t>3 </a:t>
          </a:r>
          <a:r>
            <a:rPr lang="en-US" sz="1900" kern="1200" dirty="0">
              <a:latin typeface="Rockwell Condensed" panose="02060603050405020104"/>
            </a:rPr>
            <a:t>of 5 MTSS Trainings completed (</a:t>
          </a:r>
          <a:r>
            <a:rPr lang="en-US" sz="1900" kern="1200" dirty="0" smtClean="0">
              <a:latin typeface="Rockwell Condensed" panose="02060603050405020104"/>
            </a:rPr>
            <a:t>August, September and January)</a:t>
          </a:r>
          <a:endParaRPr lang="en-US" sz="1900" kern="1200" dirty="0"/>
        </a:p>
      </dsp:txBody>
      <dsp:txXfrm>
        <a:off x="889650" y="964632"/>
        <a:ext cx="5682599" cy="770259"/>
      </dsp:txXfrm>
    </dsp:sp>
    <dsp:sp modelId="{BCA3AD1E-5B81-4AD3-B405-7B861CE09161}">
      <dsp:nvSpPr>
        <dsp:cNvPr id="0" name=""/>
        <dsp:cNvSpPr/>
      </dsp:nvSpPr>
      <dsp:spPr>
        <a:xfrm>
          <a:off x="0" y="1927457"/>
          <a:ext cx="6572250" cy="77025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4B59C0-EC0B-4A28-8887-6442152A9CDC}">
      <dsp:nvSpPr>
        <dsp:cNvPr id="0" name=""/>
        <dsp:cNvSpPr/>
      </dsp:nvSpPr>
      <dsp:spPr>
        <a:xfrm>
          <a:off x="233003" y="2100766"/>
          <a:ext cx="423642" cy="423642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8032E8-42B6-408E-AA36-B9F1D8AE4143}">
      <dsp:nvSpPr>
        <dsp:cNvPr id="0" name=""/>
        <dsp:cNvSpPr/>
      </dsp:nvSpPr>
      <dsp:spPr>
        <a:xfrm>
          <a:off x="889650" y="1927457"/>
          <a:ext cx="5682599" cy="7702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519" tIns="81519" rIns="81519" bIns="81519" numCol="1" spcCol="1270" anchor="ctr" anchorCtr="0">
          <a:noAutofit/>
        </a:bodyPr>
        <a:lstStyle/>
        <a:p>
          <a:pPr lvl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>
              <a:latin typeface="Rockwell Condensed" panose="02060603050405020104"/>
            </a:rPr>
            <a:t>Quarterly benchmark analysis – Q1 </a:t>
          </a:r>
          <a:r>
            <a:rPr lang="en-US" sz="1900" kern="1200" dirty="0" smtClean="0">
              <a:latin typeface="Rockwell Condensed" panose="02060603050405020104"/>
            </a:rPr>
            <a:t>10/4/22, Q2 1/18/23</a:t>
          </a:r>
          <a:endParaRPr lang="en-US" sz="1900" kern="1200" dirty="0"/>
        </a:p>
      </dsp:txBody>
      <dsp:txXfrm>
        <a:off x="889650" y="1927457"/>
        <a:ext cx="5682599" cy="770259"/>
      </dsp:txXfrm>
    </dsp:sp>
    <dsp:sp modelId="{8DC2EA1C-750F-4D45-869B-D267201337DE}">
      <dsp:nvSpPr>
        <dsp:cNvPr id="0" name=""/>
        <dsp:cNvSpPr/>
      </dsp:nvSpPr>
      <dsp:spPr>
        <a:xfrm>
          <a:off x="0" y="2890282"/>
          <a:ext cx="6572250" cy="77025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71684D-C335-478A-8A3D-D36F8A09FAC9}">
      <dsp:nvSpPr>
        <dsp:cNvPr id="0" name=""/>
        <dsp:cNvSpPr/>
      </dsp:nvSpPr>
      <dsp:spPr>
        <a:xfrm>
          <a:off x="233003" y="3063590"/>
          <a:ext cx="423642" cy="423642"/>
        </a:xfrm>
        <a:prstGeom prst="rect">
          <a:avLst/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275608-A84E-48E5-875C-1ED6AC98DF3E}">
      <dsp:nvSpPr>
        <dsp:cNvPr id="0" name=""/>
        <dsp:cNvSpPr/>
      </dsp:nvSpPr>
      <dsp:spPr>
        <a:xfrm>
          <a:off x="889650" y="2890282"/>
          <a:ext cx="5682599" cy="7702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519" tIns="81519" rIns="81519" bIns="81519" numCol="1" spcCol="1270" anchor="ctr" anchorCtr="0">
          <a:noAutofit/>
        </a:bodyPr>
        <a:lstStyle/>
        <a:p>
          <a:pPr lvl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>
              <a:latin typeface="Rockwell Condensed" panose="02060603050405020104"/>
            </a:rPr>
            <a:t>Q1 &amp; Q2 </a:t>
          </a:r>
          <a:r>
            <a:rPr lang="en-US" sz="1900" kern="1200" dirty="0">
              <a:latin typeface="Rockwell Condensed" panose="02060603050405020104"/>
            </a:rPr>
            <a:t>On Track and credit earning submitted to Principals</a:t>
          </a:r>
          <a:endParaRPr lang="en-US" sz="1900" kern="1200" dirty="0"/>
        </a:p>
      </dsp:txBody>
      <dsp:txXfrm>
        <a:off x="889650" y="2890282"/>
        <a:ext cx="5682599" cy="770259"/>
      </dsp:txXfrm>
    </dsp:sp>
    <dsp:sp modelId="{4895D1E9-33E9-4EBB-AD02-EC782B7F0573}">
      <dsp:nvSpPr>
        <dsp:cNvPr id="0" name=""/>
        <dsp:cNvSpPr/>
      </dsp:nvSpPr>
      <dsp:spPr>
        <a:xfrm>
          <a:off x="0" y="3853107"/>
          <a:ext cx="6572250" cy="77025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B60553-64CB-4CE8-AC1A-2BD3C79224D9}">
      <dsp:nvSpPr>
        <dsp:cNvPr id="0" name=""/>
        <dsp:cNvSpPr/>
      </dsp:nvSpPr>
      <dsp:spPr>
        <a:xfrm>
          <a:off x="233003" y="4026415"/>
          <a:ext cx="423642" cy="423642"/>
        </a:xfrm>
        <a:prstGeom prst="rect">
          <a:avLst/>
        </a:prstGeom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EA52E9-11B9-41A8-BCD3-C7CA99A5B679}">
      <dsp:nvSpPr>
        <dsp:cNvPr id="0" name=""/>
        <dsp:cNvSpPr/>
      </dsp:nvSpPr>
      <dsp:spPr>
        <a:xfrm>
          <a:off x="889650" y="3853107"/>
          <a:ext cx="5682599" cy="7702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519" tIns="81519" rIns="81519" bIns="81519" numCol="1" spcCol="1270" anchor="ctr" anchorCtr="0">
          <a:noAutofit/>
        </a:bodyPr>
        <a:lstStyle/>
        <a:p>
          <a:pPr lvl="0" algn="l" defTabSz="84455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>
              <a:latin typeface="Rockwell Condensed" panose="02060603050405020104"/>
            </a:rPr>
            <a:t>Monthly attendance/absence reports by DW submitted monthly and for quarter</a:t>
          </a:r>
          <a:endParaRPr lang="en-US" sz="1900" kern="1200" dirty="0"/>
        </a:p>
      </dsp:txBody>
      <dsp:txXfrm>
        <a:off x="889650" y="3853107"/>
        <a:ext cx="5682599" cy="770259"/>
      </dsp:txXfrm>
    </dsp:sp>
    <dsp:sp modelId="{0DB0C0CE-6FBF-41AB-9533-B39EE0D6C38E}">
      <dsp:nvSpPr>
        <dsp:cNvPr id="0" name=""/>
        <dsp:cNvSpPr/>
      </dsp:nvSpPr>
      <dsp:spPr>
        <a:xfrm>
          <a:off x="0" y="4815932"/>
          <a:ext cx="6572250" cy="77025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D8B5DD-694B-4EBB-B0D6-9AAC654F3F2F}">
      <dsp:nvSpPr>
        <dsp:cNvPr id="0" name=""/>
        <dsp:cNvSpPr/>
      </dsp:nvSpPr>
      <dsp:spPr>
        <a:xfrm>
          <a:off x="233003" y="4989240"/>
          <a:ext cx="423642" cy="423642"/>
        </a:xfrm>
        <a:prstGeom prst="rect">
          <a:avLst/>
        </a:prstGeom>
        <a:blipFill>
          <a:blip xmlns:r="http://schemas.openxmlformats.org/officeDocument/2006/relationships"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174CAC-01FD-4B85-AD21-7378B08491CE}">
      <dsp:nvSpPr>
        <dsp:cNvPr id="0" name=""/>
        <dsp:cNvSpPr/>
      </dsp:nvSpPr>
      <dsp:spPr>
        <a:xfrm>
          <a:off x="889650" y="4815932"/>
          <a:ext cx="5682599" cy="7702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519" tIns="81519" rIns="81519" bIns="81519" numCol="1" spcCol="1270" anchor="ctr" anchorCtr="0">
          <a:noAutofit/>
        </a:bodyPr>
        <a:lstStyle/>
        <a:p>
          <a:pPr lvl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>
              <a:latin typeface="Rockwell Condensed" panose="02060603050405020104"/>
            </a:rPr>
            <a:t>Grad Rate Report </a:t>
          </a:r>
          <a:r>
            <a:rPr lang="en-US" sz="1900" kern="1200" dirty="0" smtClean="0">
              <a:latin typeface="Rockwell Condensed" panose="02060603050405020104"/>
            </a:rPr>
            <a:t>review – Completed Jan 2023</a:t>
          </a:r>
          <a:endParaRPr lang="en-US" sz="1900" b="1" u="sng" kern="1200" dirty="0"/>
        </a:p>
      </dsp:txBody>
      <dsp:txXfrm>
        <a:off x="889650" y="4815932"/>
        <a:ext cx="5682599" cy="77025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6EC8CE-C9EE-4A45-A032-63E76BE4EA00}">
      <dsp:nvSpPr>
        <dsp:cNvPr id="0" name=""/>
        <dsp:cNvSpPr/>
      </dsp:nvSpPr>
      <dsp:spPr>
        <a:xfrm>
          <a:off x="0" y="441"/>
          <a:ext cx="10058399" cy="103341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00288F-5080-4DFD-A80D-0330931221BA}">
      <dsp:nvSpPr>
        <dsp:cNvPr id="0" name=""/>
        <dsp:cNvSpPr/>
      </dsp:nvSpPr>
      <dsp:spPr>
        <a:xfrm>
          <a:off x="312608" y="232960"/>
          <a:ext cx="568379" cy="568379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84516F-C433-4DA4-8CFE-AD5703A6FAAF}">
      <dsp:nvSpPr>
        <dsp:cNvPr id="0" name=""/>
        <dsp:cNvSpPr/>
      </dsp:nvSpPr>
      <dsp:spPr>
        <a:xfrm>
          <a:off x="1193597" y="441"/>
          <a:ext cx="8864802" cy="10334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9370" tIns="109370" rIns="109370" bIns="10937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/>
            <a:t>Q2 – Continue collecting data towards Goals and Action Steps</a:t>
          </a:r>
        </a:p>
      </dsp:txBody>
      <dsp:txXfrm>
        <a:off x="1193597" y="441"/>
        <a:ext cx="8864802" cy="1033417"/>
      </dsp:txXfrm>
    </dsp:sp>
    <dsp:sp modelId="{9AEEF608-F4FA-402A-AB06-81AA872EA387}">
      <dsp:nvSpPr>
        <dsp:cNvPr id="0" name=""/>
        <dsp:cNvSpPr/>
      </dsp:nvSpPr>
      <dsp:spPr>
        <a:xfrm>
          <a:off x="0" y="1292213"/>
          <a:ext cx="10058399" cy="103341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E78B19-7197-4CF3-AA15-7A5443792990}">
      <dsp:nvSpPr>
        <dsp:cNvPr id="0" name=""/>
        <dsp:cNvSpPr/>
      </dsp:nvSpPr>
      <dsp:spPr>
        <a:xfrm>
          <a:off x="312608" y="1524732"/>
          <a:ext cx="568379" cy="568379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5DAADE-C4E1-48AE-A03D-0D77397DFDC0}">
      <dsp:nvSpPr>
        <dsp:cNvPr id="0" name=""/>
        <dsp:cNvSpPr/>
      </dsp:nvSpPr>
      <dsp:spPr>
        <a:xfrm>
          <a:off x="1193597" y="1292213"/>
          <a:ext cx="8864802" cy="10334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9370" tIns="109370" rIns="109370" bIns="10937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/>
            <a:t>Q3 – Continue to Collect Data and Comprehensive Needs Assessment and Selection of Primary Needs</a:t>
          </a:r>
        </a:p>
      </dsp:txBody>
      <dsp:txXfrm>
        <a:off x="1193597" y="1292213"/>
        <a:ext cx="8864802" cy="1033417"/>
      </dsp:txXfrm>
    </dsp:sp>
    <dsp:sp modelId="{D5EAEEF0-C9B5-4FAF-A9D2-F0E5C7ED1B21}">
      <dsp:nvSpPr>
        <dsp:cNvPr id="0" name=""/>
        <dsp:cNvSpPr/>
      </dsp:nvSpPr>
      <dsp:spPr>
        <a:xfrm>
          <a:off x="0" y="2583985"/>
          <a:ext cx="10058399" cy="103341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41CBA2-3962-4313-B774-5856AE50749C}">
      <dsp:nvSpPr>
        <dsp:cNvPr id="0" name=""/>
        <dsp:cNvSpPr/>
      </dsp:nvSpPr>
      <dsp:spPr>
        <a:xfrm>
          <a:off x="312608" y="2816504"/>
          <a:ext cx="568379" cy="568379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050146-D3FD-4225-A501-BC8E28A8D0FB}">
      <dsp:nvSpPr>
        <dsp:cNvPr id="0" name=""/>
        <dsp:cNvSpPr/>
      </dsp:nvSpPr>
      <dsp:spPr>
        <a:xfrm>
          <a:off x="1193597" y="2583985"/>
          <a:ext cx="8864802" cy="10334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9370" tIns="109370" rIns="109370" bIns="10937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/>
            <a:t>Q4 – Close out data collection and Grant writing for Primary Needs</a:t>
          </a:r>
        </a:p>
      </dsp:txBody>
      <dsp:txXfrm>
        <a:off x="1193597" y="2583985"/>
        <a:ext cx="8864802" cy="10334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=""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=""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4AA43A-3F76-4A13-9CD6-36134EB429E3}" type="datetimeFigureOut">
              <a:rPr lang="en-US"/>
              <a:t>2/3/2023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50423A-8BCE-448E-A97B-03A88B2B12C1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1395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674A4F-2B7A-4ECB-A400-260B2FFC03C1}" type="datetimeFigureOut">
              <a:rPr lang="en-US"/>
              <a:t>2/3/2023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2A70B-78F2-4DCF-B53B-C990D2FAFB8A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11570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dirty="0"/>
              <a:t>2/3/2023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3666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dirty="0"/>
              <a:t>2/3/2023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3892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dirty="0"/>
              <a:t>2/3/2023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95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dirty="0"/>
              <a:t>2/3/2023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5581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dirty="0"/>
              <a:t>2/3/2023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636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dirty="0"/>
              <a:t>2/3/2023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5877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dirty="0"/>
              <a:t>2/3/2023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5454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dirty="0"/>
              <a:t>2/3/2023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133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dirty="0"/>
              <a:t>2/3/2023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5575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dirty="0"/>
              <a:t>2/3/2023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9286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dirty="0"/>
              <a:t>2/3/2023</a:t>
            </a:fld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418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dirty="0"/>
              <a:t>2/3/2023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677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microsoft.com/office/2007/relationships/hdphoto" Target="../media/hdphoto3.wdp"/><Relationship Id="rId7" Type="http://schemas.openxmlformats.org/officeDocument/2006/relationships/diagramLayout" Target="../diagrams/layout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.xml"/><Relationship Id="rId5" Type="http://schemas.microsoft.com/office/2007/relationships/hdphoto" Target="../media/hdphoto2.wdp"/><Relationship Id="rId10" Type="http://schemas.microsoft.com/office/2007/relationships/diagramDrawing" Target="../diagrams/drawing1.xml"/><Relationship Id="rId4" Type="http://schemas.openxmlformats.org/officeDocument/2006/relationships/image" Target="../media/image4.png"/><Relationship Id="rId9" Type="http://schemas.openxmlformats.org/officeDocument/2006/relationships/diagramColors" Target="../diagrams/colors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microsoft.com/office/2007/relationships/hdphoto" Target="../media/hdphoto2.wdp"/><Relationship Id="rId7" Type="http://schemas.openxmlformats.org/officeDocument/2006/relationships/diagramColors" Target="../diagrams/colors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microsoft.com/office/2007/relationships/hdphoto" Target="../media/hdphoto2.wdp"/><Relationship Id="rId7" Type="http://schemas.openxmlformats.org/officeDocument/2006/relationships/diagramQuickStyle" Target="../diagrams/quickStyle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2.png"/><Relationship Id="rId9" Type="http://schemas.microsoft.com/office/2007/relationships/diagramDrawing" Target="../diagrams/drawing3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microsoft.com/office/2007/relationships/hdphoto" Target="../media/hdphoto2.wdp"/><Relationship Id="rId7" Type="http://schemas.openxmlformats.org/officeDocument/2006/relationships/diagramColors" Target="../diagrams/colors4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r>
              <a:rPr lang="en-US" dirty="0"/>
              <a:t>IAP Goals and </a:t>
            </a:r>
            <a:r>
              <a:rPr lang="en-US" dirty="0" smtClean="0"/>
              <a:t>2ND </a:t>
            </a:r>
            <a:r>
              <a:rPr lang="en-US" dirty="0"/>
              <a:t>quarter data </a:t>
            </a:r>
            <a:endParaRPr lang="en-US" dirty="0">
              <a:latin typeface="Rockwell Condensed"/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/>
              <a:t>February 2, 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1236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xmlns="" id="{5118BA95-03E7-41B7-B442-0AF8C0A7FF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3048" y="0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xmlns="" id="{059D8741-EAD6-41B1-A882-70D70FC3582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61035" y="1679569"/>
            <a:ext cx="3498864" cy="3498858"/>
          </a:xfrm>
          <a:prstGeom prst="ellipse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400000"/>
                      </a14:imgEffect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/>
            <a:tile tx="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xmlns="" id="{45444F36-3103-4D11-A25F-C054D4606DA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246134" y="1864667"/>
            <a:ext cx="3128666" cy="3128662"/>
          </a:xfrm>
          <a:prstGeom prst="ellipse">
            <a:avLst/>
          </a:prstGeom>
          <a:noFill/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490145" y="2376862"/>
            <a:ext cx="2640646" cy="2104273"/>
          </a:xfrm>
          <a:noFill/>
        </p:spPr>
        <p:txBody>
          <a:bodyPr>
            <a:normAutofit/>
          </a:bodyPr>
          <a:lstStyle/>
          <a:p>
            <a:pPr algn="ctr"/>
            <a:r>
              <a:rPr lang="en-US" sz="3000">
                <a:solidFill>
                  <a:srgbClr val="FFFFFF"/>
                </a:solidFill>
              </a:rPr>
              <a:t>Agenda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AD9B3EAD-A2B3-42C4-927C-3455E3E69EE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3502277" y="3388659"/>
            <a:ext cx="3657600" cy="80683"/>
          </a:xfrm>
          <a:prstGeom prst="rect">
            <a:avLst/>
          </a:prstGeom>
          <a:blipFill dpi="0" rotWithShape="1">
            <a:blip r:embed="rId4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16" name="Content Placeholder 13">
            <a:extLst>
              <a:ext uri="{FF2B5EF4-FFF2-40B4-BE49-F238E27FC236}">
                <a16:creationId xmlns:a16="http://schemas.microsoft.com/office/drawing/2014/main" xmlns="" id="{7123C0A4-C796-6E25-8D26-63E3C4836BA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3260575"/>
              </p:ext>
            </p:extLst>
          </p:nvPr>
        </p:nvGraphicFramePr>
        <p:xfrm>
          <a:off x="6081713" y="725488"/>
          <a:ext cx="5141912" cy="5407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2128536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D8AFD15B-CF29-4306-884F-47675092F91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6587544" y="720807"/>
            <a:ext cx="4869179" cy="1517984"/>
          </a:xfrm>
        </p:spPr>
        <p:txBody>
          <a:bodyPr>
            <a:normAutofit/>
          </a:bodyPr>
          <a:lstStyle/>
          <a:p>
            <a:r>
              <a:rPr lang="en-US" sz="4800">
                <a:solidFill>
                  <a:srgbClr val="000000"/>
                </a:solidFill>
              </a:rPr>
              <a:t>Review our IAP IMPACT Goals</a:t>
            </a:r>
          </a:p>
        </p:txBody>
      </p:sp>
      <p:pic>
        <p:nvPicPr>
          <p:cNvPr id="5" name="Picture 4" descr="A wall painted with an arrow and a dartboard">
            <a:extLst>
              <a:ext uri="{FF2B5EF4-FFF2-40B4-BE49-F238E27FC236}">
                <a16:creationId xmlns:a16="http://schemas.microsoft.com/office/drawing/2014/main" xmlns="" id="{2FA3C175-DC98-F76E-424F-5E92C132350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329" r="3" b="3"/>
          <a:stretch/>
        </p:blipFill>
        <p:spPr>
          <a:xfrm>
            <a:off x="-9866" y="401980"/>
            <a:ext cx="6115733" cy="6456021"/>
          </a:xfrm>
          <a:custGeom>
            <a:avLst/>
            <a:gdLst/>
            <a:ahLst/>
            <a:cxnLst/>
            <a:rect l="l" t="t" r="r" b="b"/>
            <a:pathLst>
              <a:path w="6115733" h="6456021">
                <a:moveTo>
                  <a:pt x="2259477" y="433395"/>
                </a:moveTo>
                <a:cubicBezTo>
                  <a:pt x="4149632" y="433395"/>
                  <a:pt x="5681904" y="1964133"/>
                  <a:pt x="5681904" y="3852396"/>
                </a:cubicBezTo>
                <a:cubicBezTo>
                  <a:pt x="5681904" y="4796527"/>
                  <a:pt x="5298836" y="5651278"/>
                  <a:pt x="4679499" y="6269995"/>
                </a:cubicBezTo>
                <a:lnTo>
                  <a:pt x="4474613" y="6456021"/>
                </a:lnTo>
                <a:lnTo>
                  <a:pt x="44341" y="6456021"/>
                </a:lnTo>
                <a:lnTo>
                  <a:pt x="0" y="6415762"/>
                </a:lnTo>
                <a:lnTo>
                  <a:pt x="0" y="1289029"/>
                </a:lnTo>
                <a:lnTo>
                  <a:pt x="82495" y="1214128"/>
                </a:lnTo>
                <a:cubicBezTo>
                  <a:pt x="674092" y="726388"/>
                  <a:pt x="1432534" y="433395"/>
                  <a:pt x="2259477" y="433395"/>
                </a:cubicBezTo>
                <a:close/>
                <a:moveTo>
                  <a:pt x="2259477" y="0"/>
                </a:moveTo>
                <a:cubicBezTo>
                  <a:pt x="4389229" y="0"/>
                  <a:pt x="6115733" y="1724776"/>
                  <a:pt x="6115733" y="3852396"/>
                </a:cubicBezTo>
                <a:cubicBezTo>
                  <a:pt x="6115733" y="4783230"/>
                  <a:pt x="5785270" y="5636956"/>
                  <a:pt x="5235152" y="6302877"/>
                </a:cubicBezTo>
                <a:lnTo>
                  <a:pt x="5095826" y="6456021"/>
                </a:lnTo>
                <a:lnTo>
                  <a:pt x="4617788" y="6456021"/>
                </a:lnTo>
                <a:lnTo>
                  <a:pt x="4747668" y="6338096"/>
                </a:lnTo>
                <a:cubicBezTo>
                  <a:pt x="5384452" y="5701950"/>
                  <a:pt x="5778311" y="4823122"/>
                  <a:pt x="5778311" y="3852396"/>
                </a:cubicBezTo>
                <a:cubicBezTo>
                  <a:pt x="5778311" y="1910944"/>
                  <a:pt x="4202875" y="337085"/>
                  <a:pt x="2259477" y="337085"/>
                </a:cubicBezTo>
                <a:cubicBezTo>
                  <a:pt x="1409240" y="337085"/>
                  <a:pt x="629434" y="638331"/>
                  <a:pt x="21172" y="1139811"/>
                </a:cubicBezTo>
                <a:lnTo>
                  <a:pt x="0" y="1159034"/>
                </a:lnTo>
                <a:lnTo>
                  <a:pt x="0" y="735177"/>
                </a:lnTo>
                <a:lnTo>
                  <a:pt x="103407" y="657929"/>
                </a:lnTo>
                <a:cubicBezTo>
                  <a:pt x="718869" y="242547"/>
                  <a:pt x="1460820" y="0"/>
                  <a:pt x="2259477" y="0"/>
                </a:cubicBezTo>
                <a:close/>
              </a:path>
            </a:pathLst>
          </a:cu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xmlns="" id="{96349AB3-1BD3-41E1-8979-1DBDCB5CDCF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9866" y="401980"/>
            <a:ext cx="6115733" cy="6456021"/>
          </a:xfrm>
          <a:custGeom>
            <a:avLst/>
            <a:gdLst>
              <a:gd name="connsiteX0" fmla="*/ 2259477 w 6115733"/>
              <a:gd name="connsiteY0" fmla="*/ 433395 h 6456021"/>
              <a:gd name="connsiteX1" fmla="*/ 5681904 w 6115733"/>
              <a:gd name="connsiteY1" fmla="*/ 3852396 h 6456021"/>
              <a:gd name="connsiteX2" fmla="*/ 4679499 w 6115733"/>
              <a:gd name="connsiteY2" fmla="*/ 6269995 h 6456021"/>
              <a:gd name="connsiteX3" fmla="*/ 4474613 w 6115733"/>
              <a:gd name="connsiteY3" fmla="*/ 6456021 h 6456021"/>
              <a:gd name="connsiteX4" fmla="*/ 44341 w 6115733"/>
              <a:gd name="connsiteY4" fmla="*/ 6456021 h 6456021"/>
              <a:gd name="connsiteX5" fmla="*/ 0 w 6115733"/>
              <a:gd name="connsiteY5" fmla="*/ 6415762 h 6456021"/>
              <a:gd name="connsiteX6" fmla="*/ 0 w 6115733"/>
              <a:gd name="connsiteY6" fmla="*/ 1289029 h 6456021"/>
              <a:gd name="connsiteX7" fmla="*/ 82495 w 6115733"/>
              <a:gd name="connsiteY7" fmla="*/ 1214128 h 6456021"/>
              <a:gd name="connsiteX8" fmla="*/ 2259477 w 6115733"/>
              <a:gd name="connsiteY8" fmla="*/ 433395 h 6456021"/>
              <a:gd name="connsiteX9" fmla="*/ 2259477 w 6115733"/>
              <a:gd name="connsiteY9" fmla="*/ 0 h 6456021"/>
              <a:gd name="connsiteX10" fmla="*/ 6115733 w 6115733"/>
              <a:gd name="connsiteY10" fmla="*/ 3852396 h 6456021"/>
              <a:gd name="connsiteX11" fmla="*/ 5235152 w 6115733"/>
              <a:gd name="connsiteY11" fmla="*/ 6302877 h 6456021"/>
              <a:gd name="connsiteX12" fmla="*/ 5095826 w 6115733"/>
              <a:gd name="connsiteY12" fmla="*/ 6456021 h 6456021"/>
              <a:gd name="connsiteX13" fmla="*/ 4617788 w 6115733"/>
              <a:gd name="connsiteY13" fmla="*/ 6456021 h 6456021"/>
              <a:gd name="connsiteX14" fmla="*/ 4747668 w 6115733"/>
              <a:gd name="connsiteY14" fmla="*/ 6338096 h 6456021"/>
              <a:gd name="connsiteX15" fmla="*/ 5778311 w 6115733"/>
              <a:gd name="connsiteY15" fmla="*/ 3852396 h 6456021"/>
              <a:gd name="connsiteX16" fmla="*/ 2259477 w 6115733"/>
              <a:gd name="connsiteY16" fmla="*/ 337085 h 6456021"/>
              <a:gd name="connsiteX17" fmla="*/ 21172 w 6115733"/>
              <a:gd name="connsiteY17" fmla="*/ 1139811 h 6456021"/>
              <a:gd name="connsiteX18" fmla="*/ 0 w 6115733"/>
              <a:gd name="connsiteY18" fmla="*/ 1159034 h 6456021"/>
              <a:gd name="connsiteX19" fmla="*/ 0 w 6115733"/>
              <a:gd name="connsiteY19" fmla="*/ 735177 h 6456021"/>
              <a:gd name="connsiteX20" fmla="*/ 103407 w 6115733"/>
              <a:gd name="connsiteY20" fmla="*/ 657929 h 6456021"/>
              <a:gd name="connsiteX21" fmla="*/ 2259477 w 6115733"/>
              <a:gd name="connsiteY21" fmla="*/ 0 h 6456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6115733" h="6456021">
                <a:moveTo>
                  <a:pt x="2259477" y="433395"/>
                </a:moveTo>
                <a:cubicBezTo>
                  <a:pt x="4149632" y="433395"/>
                  <a:pt x="5681904" y="1964133"/>
                  <a:pt x="5681904" y="3852396"/>
                </a:cubicBezTo>
                <a:cubicBezTo>
                  <a:pt x="5681904" y="4796527"/>
                  <a:pt x="5298836" y="5651278"/>
                  <a:pt x="4679499" y="6269995"/>
                </a:cubicBezTo>
                <a:lnTo>
                  <a:pt x="4474613" y="6456021"/>
                </a:lnTo>
                <a:lnTo>
                  <a:pt x="44341" y="6456021"/>
                </a:lnTo>
                <a:lnTo>
                  <a:pt x="0" y="6415762"/>
                </a:lnTo>
                <a:lnTo>
                  <a:pt x="0" y="1289029"/>
                </a:lnTo>
                <a:lnTo>
                  <a:pt x="82495" y="1214128"/>
                </a:lnTo>
                <a:cubicBezTo>
                  <a:pt x="674092" y="726388"/>
                  <a:pt x="1432534" y="433395"/>
                  <a:pt x="2259477" y="433395"/>
                </a:cubicBezTo>
                <a:close/>
                <a:moveTo>
                  <a:pt x="2259477" y="0"/>
                </a:moveTo>
                <a:cubicBezTo>
                  <a:pt x="4389229" y="0"/>
                  <a:pt x="6115733" y="1724776"/>
                  <a:pt x="6115733" y="3852396"/>
                </a:cubicBezTo>
                <a:cubicBezTo>
                  <a:pt x="6115733" y="4783230"/>
                  <a:pt x="5785270" y="5636956"/>
                  <a:pt x="5235152" y="6302877"/>
                </a:cubicBezTo>
                <a:lnTo>
                  <a:pt x="5095826" y="6456021"/>
                </a:lnTo>
                <a:lnTo>
                  <a:pt x="4617788" y="6456021"/>
                </a:lnTo>
                <a:lnTo>
                  <a:pt x="4747668" y="6338096"/>
                </a:lnTo>
                <a:cubicBezTo>
                  <a:pt x="5384452" y="5701950"/>
                  <a:pt x="5778311" y="4823122"/>
                  <a:pt x="5778311" y="3852396"/>
                </a:cubicBezTo>
                <a:cubicBezTo>
                  <a:pt x="5778311" y="1910944"/>
                  <a:pt x="4202875" y="337085"/>
                  <a:pt x="2259477" y="337085"/>
                </a:cubicBezTo>
                <a:cubicBezTo>
                  <a:pt x="1409240" y="337085"/>
                  <a:pt x="629434" y="638331"/>
                  <a:pt x="21172" y="1139811"/>
                </a:cubicBezTo>
                <a:lnTo>
                  <a:pt x="0" y="1159034"/>
                </a:lnTo>
                <a:lnTo>
                  <a:pt x="0" y="735177"/>
                </a:lnTo>
                <a:lnTo>
                  <a:pt x="103407" y="657929"/>
                </a:lnTo>
                <a:cubicBezTo>
                  <a:pt x="718869" y="242547"/>
                  <a:pt x="1460820" y="0"/>
                  <a:pt x="2259477" y="0"/>
                </a:cubicBezTo>
                <a:close/>
              </a:path>
            </a:pathLst>
          </a:custGeom>
          <a:blipFill dpi="0" rotWithShape="1">
            <a:blip r:embed="rId3">
              <a:alphaModFix amt="3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  <a14:imgEffect>
                        <a14:brightnessContrast bright="-25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3" name="Content Placeholder"/>
          <p:cNvSpPr>
            <a:spLocks noGrp="1"/>
          </p:cNvSpPr>
          <p:nvPr>
            <p:ph idx="1"/>
          </p:nvPr>
        </p:nvSpPr>
        <p:spPr>
          <a:xfrm>
            <a:off x="6587545" y="2834861"/>
            <a:ext cx="4869179" cy="4029147"/>
          </a:xfrm>
        </p:spPr>
        <p:txBody>
          <a:bodyPr anchor="t">
            <a:normAutofit/>
          </a:bodyPr>
          <a:lstStyle/>
          <a:p>
            <a:r>
              <a:rPr lang="en-US" sz="1800">
                <a:solidFill>
                  <a:srgbClr val="000000"/>
                </a:solidFill>
              </a:rPr>
              <a:t>5% improvement in benchmark/standard proficiency</a:t>
            </a:r>
          </a:p>
          <a:p>
            <a:pPr>
              <a:buClr>
                <a:srgbClr val="9E3611"/>
              </a:buClr>
            </a:pPr>
            <a:r>
              <a:rPr lang="en-US" sz="1800">
                <a:solidFill>
                  <a:srgbClr val="000000"/>
                </a:solidFill>
              </a:rPr>
              <a:t>5% improvement in science proficiency</a:t>
            </a:r>
          </a:p>
          <a:p>
            <a:pPr>
              <a:buClr>
                <a:srgbClr val="9E3611"/>
              </a:buClr>
            </a:pPr>
            <a:r>
              <a:rPr lang="en-US" sz="1800">
                <a:solidFill>
                  <a:srgbClr val="000000"/>
                </a:solidFill>
              </a:rPr>
              <a:t>On Track to Graduate - 100% to graduate</a:t>
            </a:r>
          </a:p>
          <a:p>
            <a:pPr>
              <a:buClr>
                <a:srgbClr val="9E3611"/>
              </a:buClr>
            </a:pPr>
            <a:r>
              <a:rPr lang="en-US" sz="1800">
                <a:solidFill>
                  <a:srgbClr val="000000"/>
                </a:solidFill>
              </a:rPr>
              <a:t>Move 60% of the Not </a:t>
            </a:r>
            <a:r>
              <a:rPr lang="en-US" sz="1800" b="1">
                <a:solidFill>
                  <a:srgbClr val="000000"/>
                </a:solidFill>
              </a:rPr>
              <a:t>YET </a:t>
            </a:r>
            <a:r>
              <a:rPr lang="en-US" sz="1800">
                <a:solidFill>
                  <a:srgbClr val="000000"/>
                </a:solidFill>
              </a:rPr>
              <a:t>On Track students to On Track status (19 or more credits, one year of math left)</a:t>
            </a:r>
          </a:p>
          <a:p>
            <a:pPr>
              <a:buClr>
                <a:srgbClr val="9E3611"/>
              </a:buClr>
            </a:pPr>
            <a:r>
              <a:rPr lang="en-US" sz="1800">
                <a:solidFill>
                  <a:srgbClr val="000000"/>
                </a:solidFill>
              </a:rPr>
              <a:t>Absence rate improvement by 5%</a:t>
            </a:r>
          </a:p>
          <a:p>
            <a:pPr>
              <a:buClr>
                <a:srgbClr val="9E3611"/>
              </a:buClr>
            </a:pPr>
            <a:r>
              <a:rPr lang="en-US" sz="1800">
                <a:solidFill>
                  <a:srgbClr val="000000"/>
                </a:solidFill>
              </a:rPr>
              <a:t>Students to earn 5.5 credits in year</a:t>
            </a:r>
          </a:p>
          <a:p>
            <a:pPr marL="274320" lvl="1" indent="0">
              <a:buClr>
                <a:srgbClr val="9E3611"/>
              </a:buClr>
              <a:buNone/>
            </a:pPr>
            <a:endParaRPr lang="en-US" sz="1600">
              <a:solidFill>
                <a:srgbClr val="000000"/>
              </a:solidFill>
            </a:endParaRPr>
          </a:p>
          <a:p>
            <a:pPr>
              <a:buClr>
                <a:srgbClr val="9E3611"/>
              </a:buClr>
            </a:pPr>
            <a:endParaRPr lang="en-US" sz="1800">
              <a:solidFill>
                <a:srgbClr val="000000"/>
              </a:solidFill>
            </a:endParaRPr>
          </a:p>
          <a:p>
            <a:pPr>
              <a:buClr>
                <a:srgbClr val="9E3611"/>
              </a:buClr>
            </a:pPr>
            <a:endParaRPr lang="en-US" sz="1800">
              <a:solidFill>
                <a:srgbClr val="000000"/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54CA915D-BDF0-41F8-B00E-FB186EFF7B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xmlns="" id="{317AAC03-BF64-4E67-9032-3BD02499802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xmlns="" id="{1A131397-5A45-4344-9983-5E400A3EA58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</p:spTree>
    <p:extLst>
      <p:ext uri="{BB962C8B-B14F-4D97-AF65-F5344CB8AC3E}">
        <p14:creationId xmlns:p14="http://schemas.microsoft.com/office/powerpoint/2010/main" val="36337664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>
            <a:normAutofit/>
          </a:bodyPr>
          <a:lstStyle/>
          <a:p>
            <a:r>
              <a:rPr lang="en-US"/>
              <a:t>What data do we have on these goals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3FD711E9-7F79-40A9-8D9E-4AE293C154A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66800" y="2013293"/>
            <a:ext cx="10058400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6" name="Content Placeholder">
            <a:extLst>
              <a:ext uri="{FF2B5EF4-FFF2-40B4-BE49-F238E27FC236}">
                <a16:creationId xmlns:a16="http://schemas.microsoft.com/office/drawing/2014/main" xmlns="" id="{93FB9775-D5A1-2604-8B9D-5A767C7506E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2619337"/>
              </p:ext>
            </p:extLst>
          </p:nvPr>
        </p:nvGraphicFramePr>
        <p:xfrm>
          <a:off x="1199860" y="1502163"/>
          <a:ext cx="10134889" cy="47652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0159622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D8AFD15B-CF29-4306-884F-47675092F91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6587544" y="720807"/>
            <a:ext cx="4869179" cy="1517984"/>
          </a:xfrm>
        </p:spPr>
        <p:txBody>
          <a:bodyPr>
            <a:normAutofit/>
          </a:bodyPr>
          <a:lstStyle/>
          <a:p>
            <a:r>
              <a:rPr lang="en-US" sz="4800">
                <a:solidFill>
                  <a:srgbClr val="000000"/>
                </a:solidFill>
              </a:rPr>
              <a:t>Review our IAP PROCESS Goals</a:t>
            </a:r>
          </a:p>
        </p:txBody>
      </p:sp>
      <p:pic>
        <p:nvPicPr>
          <p:cNvPr id="5" name="Picture 4" descr="A wall painted with an arrow and a dartboard">
            <a:extLst>
              <a:ext uri="{FF2B5EF4-FFF2-40B4-BE49-F238E27FC236}">
                <a16:creationId xmlns:a16="http://schemas.microsoft.com/office/drawing/2014/main" xmlns="" id="{2FA3C175-DC98-F76E-424F-5E92C132350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329" r="3" b="3"/>
          <a:stretch/>
        </p:blipFill>
        <p:spPr>
          <a:xfrm>
            <a:off x="-9866" y="401980"/>
            <a:ext cx="6115733" cy="6456021"/>
          </a:xfrm>
          <a:custGeom>
            <a:avLst/>
            <a:gdLst/>
            <a:ahLst/>
            <a:cxnLst/>
            <a:rect l="l" t="t" r="r" b="b"/>
            <a:pathLst>
              <a:path w="6115733" h="6456021">
                <a:moveTo>
                  <a:pt x="2259477" y="433395"/>
                </a:moveTo>
                <a:cubicBezTo>
                  <a:pt x="4149632" y="433395"/>
                  <a:pt x="5681904" y="1964133"/>
                  <a:pt x="5681904" y="3852396"/>
                </a:cubicBezTo>
                <a:cubicBezTo>
                  <a:pt x="5681904" y="4796527"/>
                  <a:pt x="5298836" y="5651278"/>
                  <a:pt x="4679499" y="6269995"/>
                </a:cubicBezTo>
                <a:lnTo>
                  <a:pt x="4474613" y="6456021"/>
                </a:lnTo>
                <a:lnTo>
                  <a:pt x="44341" y="6456021"/>
                </a:lnTo>
                <a:lnTo>
                  <a:pt x="0" y="6415762"/>
                </a:lnTo>
                <a:lnTo>
                  <a:pt x="0" y="1289029"/>
                </a:lnTo>
                <a:lnTo>
                  <a:pt x="82495" y="1214128"/>
                </a:lnTo>
                <a:cubicBezTo>
                  <a:pt x="674092" y="726388"/>
                  <a:pt x="1432534" y="433395"/>
                  <a:pt x="2259477" y="433395"/>
                </a:cubicBezTo>
                <a:close/>
                <a:moveTo>
                  <a:pt x="2259477" y="0"/>
                </a:moveTo>
                <a:cubicBezTo>
                  <a:pt x="4389229" y="0"/>
                  <a:pt x="6115733" y="1724776"/>
                  <a:pt x="6115733" y="3852396"/>
                </a:cubicBezTo>
                <a:cubicBezTo>
                  <a:pt x="6115733" y="4783230"/>
                  <a:pt x="5785270" y="5636956"/>
                  <a:pt x="5235152" y="6302877"/>
                </a:cubicBezTo>
                <a:lnTo>
                  <a:pt x="5095826" y="6456021"/>
                </a:lnTo>
                <a:lnTo>
                  <a:pt x="4617788" y="6456021"/>
                </a:lnTo>
                <a:lnTo>
                  <a:pt x="4747668" y="6338096"/>
                </a:lnTo>
                <a:cubicBezTo>
                  <a:pt x="5384452" y="5701950"/>
                  <a:pt x="5778311" y="4823122"/>
                  <a:pt x="5778311" y="3852396"/>
                </a:cubicBezTo>
                <a:cubicBezTo>
                  <a:pt x="5778311" y="1910944"/>
                  <a:pt x="4202875" y="337085"/>
                  <a:pt x="2259477" y="337085"/>
                </a:cubicBezTo>
                <a:cubicBezTo>
                  <a:pt x="1409240" y="337085"/>
                  <a:pt x="629434" y="638331"/>
                  <a:pt x="21172" y="1139811"/>
                </a:cubicBezTo>
                <a:lnTo>
                  <a:pt x="0" y="1159034"/>
                </a:lnTo>
                <a:lnTo>
                  <a:pt x="0" y="735177"/>
                </a:lnTo>
                <a:lnTo>
                  <a:pt x="103407" y="657929"/>
                </a:lnTo>
                <a:cubicBezTo>
                  <a:pt x="718869" y="242547"/>
                  <a:pt x="1460820" y="0"/>
                  <a:pt x="2259477" y="0"/>
                </a:cubicBezTo>
                <a:close/>
              </a:path>
            </a:pathLst>
          </a:cu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xmlns="" id="{96349AB3-1BD3-41E1-8979-1DBDCB5CDCF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9866" y="401980"/>
            <a:ext cx="6115733" cy="6456021"/>
          </a:xfrm>
          <a:custGeom>
            <a:avLst/>
            <a:gdLst>
              <a:gd name="connsiteX0" fmla="*/ 2259477 w 6115733"/>
              <a:gd name="connsiteY0" fmla="*/ 433395 h 6456021"/>
              <a:gd name="connsiteX1" fmla="*/ 5681904 w 6115733"/>
              <a:gd name="connsiteY1" fmla="*/ 3852396 h 6456021"/>
              <a:gd name="connsiteX2" fmla="*/ 4679499 w 6115733"/>
              <a:gd name="connsiteY2" fmla="*/ 6269995 h 6456021"/>
              <a:gd name="connsiteX3" fmla="*/ 4474613 w 6115733"/>
              <a:gd name="connsiteY3" fmla="*/ 6456021 h 6456021"/>
              <a:gd name="connsiteX4" fmla="*/ 44341 w 6115733"/>
              <a:gd name="connsiteY4" fmla="*/ 6456021 h 6456021"/>
              <a:gd name="connsiteX5" fmla="*/ 0 w 6115733"/>
              <a:gd name="connsiteY5" fmla="*/ 6415762 h 6456021"/>
              <a:gd name="connsiteX6" fmla="*/ 0 w 6115733"/>
              <a:gd name="connsiteY6" fmla="*/ 1289029 h 6456021"/>
              <a:gd name="connsiteX7" fmla="*/ 82495 w 6115733"/>
              <a:gd name="connsiteY7" fmla="*/ 1214128 h 6456021"/>
              <a:gd name="connsiteX8" fmla="*/ 2259477 w 6115733"/>
              <a:gd name="connsiteY8" fmla="*/ 433395 h 6456021"/>
              <a:gd name="connsiteX9" fmla="*/ 2259477 w 6115733"/>
              <a:gd name="connsiteY9" fmla="*/ 0 h 6456021"/>
              <a:gd name="connsiteX10" fmla="*/ 6115733 w 6115733"/>
              <a:gd name="connsiteY10" fmla="*/ 3852396 h 6456021"/>
              <a:gd name="connsiteX11" fmla="*/ 5235152 w 6115733"/>
              <a:gd name="connsiteY11" fmla="*/ 6302877 h 6456021"/>
              <a:gd name="connsiteX12" fmla="*/ 5095826 w 6115733"/>
              <a:gd name="connsiteY12" fmla="*/ 6456021 h 6456021"/>
              <a:gd name="connsiteX13" fmla="*/ 4617788 w 6115733"/>
              <a:gd name="connsiteY13" fmla="*/ 6456021 h 6456021"/>
              <a:gd name="connsiteX14" fmla="*/ 4747668 w 6115733"/>
              <a:gd name="connsiteY14" fmla="*/ 6338096 h 6456021"/>
              <a:gd name="connsiteX15" fmla="*/ 5778311 w 6115733"/>
              <a:gd name="connsiteY15" fmla="*/ 3852396 h 6456021"/>
              <a:gd name="connsiteX16" fmla="*/ 2259477 w 6115733"/>
              <a:gd name="connsiteY16" fmla="*/ 337085 h 6456021"/>
              <a:gd name="connsiteX17" fmla="*/ 21172 w 6115733"/>
              <a:gd name="connsiteY17" fmla="*/ 1139811 h 6456021"/>
              <a:gd name="connsiteX18" fmla="*/ 0 w 6115733"/>
              <a:gd name="connsiteY18" fmla="*/ 1159034 h 6456021"/>
              <a:gd name="connsiteX19" fmla="*/ 0 w 6115733"/>
              <a:gd name="connsiteY19" fmla="*/ 735177 h 6456021"/>
              <a:gd name="connsiteX20" fmla="*/ 103407 w 6115733"/>
              <a:gd name="connsiteY20" fmla="*/ 657929 h 6456021"/>
              <a:gd name="connsiteX21" fmla="*/ 2259477 w 6115733"/>
              <a:gd name="connsiteY21" fmla="*/ 0 h 6456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6115733" h="6456021">
                <a:moveTo>
                  <a:pt x="2259477" y="433395"/>
                </a:moveTo>
                <a:cubicBezTo>
                  <a:pt x="4149632" y="433395"/>
                  <a:pt x="5681904" y="1964133"/>
                  <a:pt x="5681904" y="3852396"/>
                </a:cubicBezTo>
                <a:cubicBezTo>
                  <a:pt x="5681904" y="4796527"/>
                  <a:pt x="5298836" y="5651278"/>
                  <a:pt x="4679499" y="6269995"/>
                </a:cubicBezTo>
                <a:lnTo>
                  <a:pt x="4474613" y="6456021"/>
                </a:lnTo>
                <a:lnTo>
                  <a:pt x="44341" y="6456021"/>
                </a:lnTo>
                <a:lnTo>
                  <a:pt x="0" y="6415762"/>
                </a:lnTo>
                <a:lnTo>
                  <a:pt x="0" y="1289029"/>
                </a:lnTo>
                <a:lnTo>
                  <a:pt x="82495" y="1214128"/>
                </a:lnTo>
                <a:cubicBezTo>
                  <a:pt x="674092" y="726388"/>
                  <a:pt x="1432534" y="433395"/>
                  <a:pt x="2259477" y="433395"/>
                </a:cubicBezTo>
                <a:close/>
                <a:moveTo>
                  <a:pt x="2259477" y="0"/>
                </a:moveTo>
                <a:cubicBezTo>
                  <a:pt x="4389229" y="0"/>
                  <a:pt x="6115733" y="1724776"/>
                  <a:pt x="6115733" y="3852396"/>
                </a:cubicBezTo>
                <a:cubicBezTo>
                  <a:pt x="6115733" y="4783230"/>
                  <a:pt x="5785270" y="5636956"/>
                  <a:pt x="5235152" y="6302877"/>
                </a:cubicBezTo>
                <a:lnTo>
                  <a:pt x="5095826" y="6456021"/>
                </a:lnTo>
                <a:lnTo>
                  <a:pt x="4617788" y="6456021"/>
                </a:lnTo>
                <a:lnTo>
                  <a:pt x="4747668" y="6338096"/>
                </a:lnTo>
                <a:cubicBezTo>
                  <a:pt x="5384452" y="5701950"/>
                  <a:pt x="5778311" y="4823122"/>
                  <a:pt x="5778311" y="3852396"/>
                </a:cubicBezTo>
                <a:cubicBezTo>
                  <a:pt x="5778311" y="1910944"/>
                  <a:pt x="4202875" y="337085"/>
                  <a:pt x="2259477" y="337085"/>
                </a:cubicBezTo>
                <a:cubicBezTo>
                  <a:pt x="1409240" y="337085"/>
                  <a:pt x="629434" y="638331"/>
                  <a:pt x="21172" y="1139811"/>
                </a:cubicBezTo>
                <a:lnTo>
                  <a:pt x="0" y="1159034"/>
                </a:lnTo>
                <a:lnTo>
                  <a:pt x="0" y="735177"/>
                </a:lnTo>
                <a:lnTo>
                  <a:pt x="103407" y="657929"/>
                </a:lnTo>
                <a:cubicBezTo>
                  <a:pt x="718869" y="242547"/>
                  <a:pt x="1460820" y="0"/>
                  <a:pt x="2259477" y="0"/>
                </a:cubicBezTo>
                <a:close/>
              </a:path>
            </a:pathLst>
          </a:custGeom>
          <a:blipFill dpi="0" rotWithShape="1">
            <a:blip r:embed="rId3">
              <a:alphaModFix amt="3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  <a14:imgEffect>
                        <a14:brightnessContrast bright="-25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3" name="Content Placeholder"/>
          <p:cNvSpPr>
            <a:spLocks noGrp="1"/>
          </p:cNvSpPr>
          <p:nvPr>
            <p:ph idx="1"/>
          </p:nvPr>
        </p:nvSpPr>
        <p:spPr>
          <a:xfrm>
            <a:off x="6587545" y="2547314"/>
            <a:ext cx="4869179" cy="4316694"/>
          </a:xfrm>
        </p:spPr>
        <p:txBody>
          <a:bodyPr anchor="t">
            <a:normAutofit lnSpcReduction="10000"/>
          </a:bodyPr>
          <a:lstStyle/>
          <a:p>
            <a:r>
              <a:rPr lang="en-US" sz="1800">
                <a:solidFill>
                  <a:srgbClr val="000000"/>
                </a:solidFill>
              </a:rPr>
              <a:t>PLCs have actionable data when they meet</a:t>
            </a:r>
          </a:p>
          <a:p>
            <a:pPr marL="274320" lvl="1" indent="0">
              <a:spcAft>
                <a:spcPts val="0"/>
              </a:spcAft>
              <a:buClr>
                <a:srgbClr val="9E3611"/>
              </a:buClr>
              <a:buNone/>
            </a:pPr>
            <a:endParaRPr lang="en-US" sz="1600">
              <a:solidFill>
                <a:srgbClr val="000000"/>
              </a:solidFill>
            </a:endParaRPr>
          </a:p>
          <a:p>
            <a:pPr>
              <a:buClr>
                <a:srgbClr val="9E3611"/>
              </a:buClr>
            </a:pPr>
            <a:r>
              <a:rPr lang="en-US" sz="1800">
                <a:solidFill>
                  <a:srgbClr val="000000"/>
                </a:solidFill>
              </a:rPr>
              <a:t>Completion of 5 MTSS Trainings</a:t>
            </a:r>
            <a:endParaRPr lang="en-US">
              <a:solidFill>
                <a:srgbClr val="000000"/>
              </a:solidFill>
            </a:endParaRPr>
          </a:p>
          <a:p>
            <a:pPr>
              <a:buClr>
                <a:srgbClr val="9E3611"/>
              </a:buClr>
            </a:pPr>
            <a:endParaRPr lang="en-US" sz="1800">
              <a:solidFill>
                <a:srgbClr val="000000"/>
              </a:solidFill>
            </a:endParaRPr>
          </a:p>
          <a:p>
            <a:pPr>
              <a:buClr>
                <a:srgbClr val="9E3611"/>
              </a:buClr>
            </a:pPr>
            <a:r>
              <a:rPr lang="en-US" sz="1800">
                <a:solidFill>
                  <a:srgbClr val="000000"/>
                </a:solidFill>
              </a:rPr>
              <a:t>Quarterly Benchmark analysis</a:t>
            </a:r>
          </a:p>
          <a:p>
            <a:pPr lvl="1">
              <a:buClr>
                <a:srgbClr val="9E3611"/>
              </a:buClr>
            </a:pPr>
            <a:endParaRPr lang="en-US" sz="1600">
              <a:solidFill>
                <a:srgbClr val="000000"/>
              </a:solidFill>
            </a:endParaRPr>
          </a:p>
          <a:p>
            <a:pPr>
              <a:buClr>
                <a:srgbClr val="9E3611"/>
              </a:buClr>
            </a:pPr>
            <a:r>
              <a:rPr lang="en-US" sz="1800">
                <a:solidFill>
                  <a:srgbClr val="000000"/>
                </a:solidFill>
              </a:rPr>
              <a:t>Quarterly On Track/Credit earning  tracking</a:t>
            </a:r>
          </a:p>
          <a:p>
            <a:pPr>
              <a:buClr>
                <a:srgbClr val="9E3611"/>
              </a:buClr>
            </a:pPr>
            <a:endParaRPr lang="en-US" sz="1800">
              <a:solidFill>
                <a:srgbClr val="000000"/>
              </a:solidFill>
            </a:endParaRPr>
          </a:p>
          <a:p>
            <a:pPr>
              <a:buClr>
                <a:srgbClr val="9E3611"/>
              </a:buClr>
            </a:pPr>
            <a:r>
              <a:rPr lang="en-US" sz="1800">
                <a:solidFill>
                  <a:srgbClr val="000000"/>
                </a:solidFill>
              </a:rPr>
              <a:t>Grad Rate Report review/corrections</a:t>
            </a:r>
          </a:p>
          <a:p>
            <a:pPr lvl="1">
              <a:buClr>
                <a:srgbClr val="9E3611"/>
              </a:buClr>
            </a:pPr>
            <a:endParaRPr lang="en-US" sz="1600">
              <a:solidFill>
                <a:srgbClr val="000000"/>
              </a:solidFill>
            </a:endParaRPr>
          </a:p>
          <a:p>
            <a:pPr>
              <a:buClr>
                <a:srgbClr val="9E3611"/>
              </a:buClr>
            </a:pPr>
            <a:r>
              <a:rPr lang="en-US" sz="1800">
                <a:solidFill>
                  <a:srgbClr val="000000"/>
                </a:solidFill>
              </a:rPr>
              <a:t>Monthly attendance/absence report tracking to Principals/Board</a:t>
            </a:r>
            <a:endParaRPr lang="en-US"/>
          </a:p>
          <a:p>
            <a:pPr marL="274320" lvl="1" indent="0">
              <a:buClr>
                <a:srgbClr val="9E3611"/>
              </a:buClr>
              <a:buNone/>
            </a:pPr>
            <a:endParaRPr lang="en-US" sz="1600">
              <a:solidFill>
                <a:srgbClr val="000000"/>
              </a:solidFill>
            </a:endParaRPr>
          </a:p>
          <a:p>
            <a:pPr>
              <a:buClr>
                <a:srgbClr val="9E3611"/>
              </a:buClr>
            </a:pPr>
            <a:endParaRPr lang="en-US" sz="1800">
              <a:solidFill>
                <a:srgbClr val="000000"/>
              </a:solidFill>
            </a:endParaRPr>
          </a:p>
          <a:p>
            <a:pPr>
              <a:buClr>
                <a:srgbClr val="9E3611"/>
              </a:buClr>
            </a:pPr>
            <a:endParaRPr lang="en-US" sz="1800">
              <a:solidFill>
                <a:srgbClr val="000000"/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54CA915D-BDF0-41F8-B00E-FB186EFF7B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xmlns="" id="{317AAC03-BF64-4E67-9032-3BD02499802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xmlns="" id="{1A131397-5A45-4344-9983-5E400A3EA58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</p:spTree>
    <p:extLst>
      <p:ext uri="{BB962C8B-B14F-4D97-AF65-F5344CB8AC3E}">
        <p14:creationId xmlns:p14="http://schemas.microsoft.com/office/powerpoint/2010/main" val="12622090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BCFFB95F-D901-4937-8084-8A7BAA84FAF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836310" y="0"/>
            <a:ext cx="435568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8479777" y="639763"/>
            <a:ext cx="3046073" cy="5177377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sz="4000"/>
              <a:t>What data do we have on these goals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60F473BD-3FD3-4548-A8F5-11D3C9CB88B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xmlns="" id="{691E02ED-3E2E-4396-B6DE-5F93F2F1119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xmlns="" id="{28F088F5-B4E7-43B9-88F4-8667026E4BC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aphicFrame>
        <p:nvGraphicFramePr>
          <p:cNvPr id="16" name="Content Placeholder">
            <a:extLst>
              <a:ext uri="{FF2B5EF4-FFF2-40B4-BE49-F238E27FC236}">
                <a16:creationId xmlns:a16="http://schemas.microsoft.com/office/drawing/2014/main" xmlns="" id="{93FB9775-D5A1-2604-8B9D-5A767C7506E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71340272"/>
              </p:ext>
            </p:extLst>
          </p:nvPr>
        </p:nvGraphicFramePr>
        <p:xfrm>
          <a:off x="622300" y="639763"/>
          <a:ext cx="6572250" cy="558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40599662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362E11DD-B54B-4751-9C17-39DAF9EF46E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9A58D7E0-D225-B015-75F2-3BFDA1D3FA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280" y="10"/>
            <a:ext cx="6743844" cy="1108020"/>
          </a:xfrm>
        </p:spPr>
        <p:txBody>
          <a:bodyPr>
            <a:normAutofit/>
          </a:bodyPr>
          <a:lstStyle/>
          <a:p>
            <a:r>
              <a:rPr lang="en-US" sz="4800" dirty="0"/>
              <a:t>2023 Action step 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419FC36-470D-C224-F40D-CC750203DD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279" y="895350"/>
            <a:ext cx="7409171" cy="5808812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Hold quarterly </a:t>
            </a:r>
            <a:r>
              <a:rPr lang="en-US" dirty="0" smtClean="0"/>
              <a:t>Clubs/Activities – NW Gaming Club, HP Book Club, Art Club</a:t>
            </a:r>
            <a:endParaRPr lang="en-US" dirty="0"/>
          </a:p>
          <a:p>
            <a:pPr>
              <a:buClr>
                <a:srgbClr val="9E3611"/>
              </a:buClr>
            </a:pPr>
            <a:r>
              <a:rPr lang="en-US" u="sng" dirty="0"/>
              <a:t>Quarterly Student </a:t>
            </a:r>
            <a:r>
              <a:rPr lang="en-US" u="sng" dirty="0" smtClean="0"/>
              <a:t>Council – HP </a:t>
            </a:r>
            <a:r>
              <a:rPr lang="en-US" u="sng" dirty="0" smtClean="0"/>
              <a:t>Q2 </a:t>
            </a:r>
            <a:r>
              <a:rPr lang="en-US" u="sng" dirty="0" smtClean="0"/>
              <a:t>and NW Q1 and Q2</a:t>
            </a:r>
            <a:endParaRPr lang="en-US" u="sng" dirty="0"/>
          </a:p>
          <a:p>
            <a:pPr>
              <a:buClr>
                <a:srgbClr val="9E3611"/>
              </a:buClr>
            </a:pPr>
            <a:r>
              <a:rPr lang="en-US" dirty="0"/>
              <a:t>DEI and MTSS </a:t>
            </a:r>
            <a:r>
              <a:rPr lang="en-US" dirty="0" smtClean="0"/>
              <a:t>trainings – 3 DEI, 3 MTSS</a:t>
            </a:r>
            <a:endParaRPr lang="en-US" dirty="0"/>
          </a:p>
          <a:p>
            <a:pPr>
              <a:buClr>
                <a:srgbClr val="9E3611"/>
              </a:buClr>
            </a:pPr>
            <a:r>
              <a:rPr lang="en-US" dirty="0"/>
              <a:t>SEL Course integration into daily student use</a:t>
            </a:r>
          </a:p>
          <a:p>
            <a:pPr>
              <a:buClr>
                <a:srgbClr val="9E3611"/>
              </a:buClr>
            </a:pPr>
            <a:r>
              <a:rPr lang="en-US" dirty="0"/>
              <a:t>IXL </a:t>
            </a:r>
            <a:r>
              <a:rPr lang="en-US" dirty="0" smtClean="0"/>
              <a:t>Implementation – Tier 2/3 WINS, Tier 1 in course</a:t>
            </a:r>
            <a:endParaRPr lang="en-US" dirty="0"/>
          </a:p>
          <a:p>
            <a:pPr>
              <a:buClr>
                <a:srgbClr val="9E3611"/>
              </a:buClr>
            </a:pPr>
            <a:r>
              <a:rPr lang="en-US" u="sng" dirty="0"/>
              <a:t>Home Visits – HP </a:t>
            </a:r>
            <a:r>
              <a:rPr lang="en-US" u="sng" dirty="0" smtClean="0"/>
              <a:t>Only – 5 total supported</a:t>
            </a:r>
            <a:endParaRPr lang="en-US" u="sng" dirty="0"/>
          </a:p>
          <a:p>
            <a:pPr>
              <a:buClr>
                <a:srgbClr val="9E3611"/>
              </a:buClr>
            </a:pPr>
            <a:r>
              <a:rPr lang="en-US" dirty="0"/>
              <a:t>Support Person </a:t>
            </a:r>
            <a:r>
              <a:rPr lang="en-US" dirty="0" smtClean="0"/>
              <a:t>Meetings – HP – Q1 30, Q2 12, Conferences 16 and 11 | NW – Q1 2, Q2-0, Conferences 5 and </a:t>
            </a:r>
            <a:r>
              <a:rPr lang="en-US" dirty="0" smtClean="0"/>
              <a:t>9</a:t>
            </a:r>
            <a:endParaRPr lang="en-US" dirty="0"/>
          </a:p>
          <a:p>
            <a:pPr>
              <a:buClr>
                <a:srgbClr val="9E3611"/>
              </a:buClr>
            </a:pPr>
            <a:r>
              <a:rPr lang="en-US" u="sng" dirty="0"/>
              <a:t>Edge </a:t>
            </a:r>
            <a:r>
              <a:rPr lang="en-US" u="sng" dirty="0" smtClean="0"/>
              <a:t>101 – HP Q1 and Q2</a:t>
            </a:r>
            <a:endParaRPr lang="en-US" u="sng" dirty="0"/>
          </a:p>
          <a:p>
            <a:pPr>
              <a:buClr>
                <a:srgbClr val="9E3611"/>
              </a:buClr>
            </a:pPr>
            <a:r>
              <a:rPr lang="en-US" dirty="0" smtClean="0"/>
              <a:t>ASVAB/ACT – ASVAB Sept 22, Mar 23</a:t>
            </a:r>
            <a:endParaRPr lang="en-US" dirty="0"/>
          </a:p>
          <a:p>
            <a:pPr>
              <a:buClr>
                <a:srgbClr val="9E3611"/>
              </a:buClr>
            </a:pPr>
            <a:r>
              <a:rPr lang="en-US" dirty="0"/>
              <a:t>Senior Advisory/Senior Cohort Meetings</a:t>
            </a:r>
          </a:p>
          <a:p>
            <a:pPr>
              <a:buClr>
                <a:srgbClr val="9E3611"/>
              </a:buClr>
            </a:pPr>
            <a:r>
              <a:rPr lang="en-US" dirty="0"/>
              <a:t>3 new agencies as </a:t>
            </a:r>
            <a:r>
              <a:rPr lang="en-US" dirty="0" smtClean="0"/>
              <a:t>partners – Goodwill, JA, Cope, I am You </a:t>
            </a:r>
            <a:r>
              <a:rPr lang="en-US" dirty="0" smtClean="0"/>
              <a:t>360, Child and Family Resources</a:t>
            </a:r>
            <a:endParaRPr lang="en-US" dirty="0"/>
          </a:p>
          <a:p>
            <a:pPr>
              <a:buClr>
                <a:srgbClr val="9E3611"/>
              </a:buClr>
            </a:pPr>
            <a:r>
              <a:rPr lang="en-US" u="sng" dirty="0"/>
              <a:t>Tyler Parent Portal </a:t>
            </a:r>
            <a:r>
              <a:rPr lang="en-US" u="sng" dirty="0" smtClean="0"/>
              <a:t>Use – HP 33%, NW 33%</a:t>
            </a:r>
            <a:endParaRPr lang="en-US" u="sng" dirty="0"/>
          </a:p>
          <a:p>
            <a:pPr>
              <a:buClr>
                <a:srgbClr val="9E3611"/>
              </a:buClr>
            </a:pPr>
            <a:endParaRPr lang="en-US" sz="1300" dirty="0"/>
          </a:p>
          <a:p>
            <a:pPr>
              <a:buClr>
                <a:srgbClr val="9E3611"/>
              </a:buClr>
            </a:pPr>
            <a:endParaRPr lang="en-US" sz="1300" dirty="0"/>
          </a:p>
          <a:p>
            <a:endParaRPr lang="en-US" sz="1300" dirty="0"/>
          </a:p>
        </p:txBody>
      </p:sp>
      <p:pic>
        <p:nvPicPr>
          <p:cNvPr id="5" name="Picture 4" descr="A line graph adjacent to a stair">
            <a:extLst>
              <a:ext uri="{FF2B5EF4-FFF2-40B4-BE49-F238E27FC236}">
                <a16:creationId xmlns:a16="http://schemas.microsoft.com/office/drawing/2014/main" xmlns="" id="{6862713D-34D5-D794-3DD0-4134D562D29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261" r="1975"/>
          <a:stretch/>
        </p:blipFill>
        <p:spPr>
          <a:xfrm>
            <a:off x="7545274" y="10"/>
            <a:ext cx="4646726" cy="6857990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B55DE4E1-F219-45A4-96D9-9A86D0E4DBD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xmlns="" id="{3601C3FF-4A5D-437C-B3DB-A53B99D3080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xmlns="" id="{61B1BDC9-B583-4F65-8FE9-E2CBE71D93E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69750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>
            <a:normAutofit/>
          </a:bodyPr>
          <a:lstStyle/>
          <a:p>
            <a:r>
              <a:rPr lang="en-US"/>
              <a:t>Where are we at in the annual process</a:t>
            </a:r>
          </a:p>
        </p:txBody>
      </p:sp>
      <p:sp>
        <p:nvSpPr>
          <p:cNvPr id="30" name="Rectangle 8">
            <a:extLst>
              <a:ext uri="{FF2B5EF4-FFF2-40B4-BE49-F238E27FC236}">
                <a16:creationId xmlns:a16="http://schemas.microsoft.com/office/drawing/2014/main" xmlns="" id="{3FD711E9-7F79-40A9-8D9E-4AE293C154A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66800" y="2013293"/>
            <a:ext cx="10058400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1" name="Content Placeholder">
            <a:extLst>
              <a:ext uri="{FF2B5EF4-FFF2-40B4-BE49-F238E27FC236}">
                <a16:creationId xmlns:a16="http://schemas.microsoft.com/office/drawing/2014/main" xmlns="" id="{CBF204F1-5DE3-9058-63EB-3A186866646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17607439"/>
              </p:ext>
            </p:extLst>
          </p:nvPr>
        </p:nvGraphicFramePr>
        <p:xfrm>
          <a:off x="1069975" y="2385390"/>
          <a:ext cx="10058400" cy="36178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7634405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7865806" y="484632"/>
            <a:ext cx="3677264" cy="1609344"/>
          </a:xfrm>
        </p:spPr>
        <p:txBody>
          <a:bodyPr>
            <a:normAutofit/>
          </a:bodyPr>
          <a:lstStyle/>
          <a:p>
            <a:r>
              <a:rPr lang="en-US" sz="3600"/>
              <a:t>What is our next step?</a:t>
            </a:r>
          </a:p>
        </p:txBody>
      </p:sp>
      <p:pic>
        <p:nvPicPr>
          <p:cNvPr id="5" name="Picture 4" descr="Close-up of hopscotch on a sidewalk">
            <a:extLst>
              <a:ext uri="{FF2B5EF4-FFF2-40B4-BE49-F238E27FC236}">
                <a16:creationId xmlns:a16="http://schemas.microsoft.com/office/drawing/2014/main" xmlns="" id="{B2F86AB8-8532-D60C-F0A0-17EB73A4FD2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257" r="10293" b="-1"/>
          <a:stretch/>
        </p:blipFill>
        <p:spPr>
          <a:xfrm>
            <a:off x="1" y="10"/>
            <a:ext cx="7546216" cy="6857990"/>
          </a:xfrm>
          <a:prstGeom prst="rect">
            <a:avLst/>
          </a:prstGeom>
        </p:spPr>
      </p:pic>
      <p:sp>
        <p:nvSpPr>
          <p:cNvPr id="3" name="Content Placeholder"/>
          <p:cNvSpPr>
            <a:spLocks noGrp="1"/>
          </p:cNvSpPr>
          <p:nvPr>
            <p:ph idx="1"/>
          </p:nvPr>
        </p:nvSpPr>
        <p:spPr>
          <a:xfrm>
            <a:off x="7865805" y="2121408"/>
            <a:ext cx="3677263" cy="409257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Collecting actionable data</a:t>
            </a:r>
          </a:p>
          <a:p>
            <a:pPr>
              <a:buClr>
                <a:srgbClr val="9E3611"/>
              </a:buClr>
            </a:pPr>
            <a:r>
              <a:rPr lang="en-US"/>
              <a:t>Address any areas where we aren't seeing improvements</a:t>
            </a:r>
          </a:p>
          <a:p>
            <a:pPr>
              <a:buClr>
                <a:srgbClr val="9E3611"/>
              </a:buClr>
            </a:pPr>
            <a:r>
              <a:rPr lang="en-US"/>
              <a:t>Sharing with Ken Rausch, ADE Specialist</a:t>
            </a:r>
          </a:p>
          <a:p>
            <a:pPr>
              <a:buClr>
                <a:srgbClr val="9E3611"/>
              </a:buClr>
            </a:pPr>
            <a:endParaRPr lang="en-US" sz="1600"/>
          </a:p>
          <a:p>
            <a:pPr>
              <a:buClr>
                <a:srgbClr val="9E3611"/>
              </a:buClr>
            </a:pPr>
            <a:endParaRPr lang="en-US" sz="1600"/>
          </a:p>
          <a:p>
            <a:pPr>
              <a:buClr>
                <a:srgbClr val="9E3611"/>
              </a:buClr>
            </a:pPr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20395167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Office Them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</TotalTime>
  <Words>500</Words>
  <Application>Microsoft Office PowerPoint</Application>
  <PresentationFormat>Custom</PresentationFormat>
  <Paragraphs>74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Wood Type</vt:lpstr>
      <vt:lpstr>IAP Goals and 2ND quarter data </vt:lpstr>
      <vt:lpstr>Agenda</vt:lpstr>
      <vt:lpstr>Review our IAP IMPACT Goals</vt:lpstr>
      <vt:lpstr>What data do we have on these goals</vt:lpstr>
      <vt:lpstr>Review our IAP PROCESS Goals</vt:lpstr>
      <vt:lpstr>What data do we have on these goals</vt:lpstr>
      <vt:lpstr>2023 Action step REVIEW</vt:lpstr>
      <vt:lpstr>Where are we at in the annual process</vt:lpstr>
      <vt:lpstr>What is our next step?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-</dc:creator>
  <cp:lastModifiedBy>Anne Ortiz</cp:lastModifiedBy>
  <cp:revision>8</cp:revision>
  <dcterms:created xsi:type="dcterms:W3CDTF">2019-10-16T03:03:10Z</dcterms:created>
  <dcterms:modified xsi:type="dcterms:W3CDTF">2023-02-03T21:21:21Z</dcterms:modified>
</cp:coreProperties>
</file>